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handoutMasterIdLst>
    <p:handoutMasterId r:id="rId14"/>
  </p:handoutMasterIdLst>
  <p:sldIdLst>
    <p:sldId id="267" r:id="rId2"/>
    <p:sldId id="268" r:id="rId3"/>
    <p:sldId id="269" r:id="rId4"/>
    <p:sldId id="270" r:id="rId5"/>
    <p:sldId id="271" r:id="rId6"/>
    <p:sldId id="276" r:id="rId7"/>
    <p:sldId id="272" r:id="rId8"/>
    <p:sldId id="273" r:id="rId9"/>
    <p:sldId id="274" r:id="rId10"/>
    <p:sldId id="277" r:id="rId11"/>
    <p:sldId id="278" r:id="rId12"/>
    <p:sldId id="275" r:id="rId13"/>
  </p:sldIdLst>
  <p:sldSz cx="9144000" cy="6858000" type="screen4x3"/>
  <p:notesSz cx="6858000" cy="111426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66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5572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5572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E7DD6F-79F7-4FA2-8764-05FB2F3ABB15}" type="datetimeFigureOut">
              <a:rPr lang="id-ID" smtClean="0"/>
              <a:pPr/>
              <a:t>30/08/2017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10583863"/>
            <a:ext cx="2971800" cy="5572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10583863"/>
            <a:ext cx="2971800" cy="5572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CF38C9-370E-4050-9099-F1F27112A2CF}" type="slidenum">
              <a:rPr lang="id-ID" smtClean="0"/>
              <a:pPr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日期占位符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0C6B85-B978-49BD-981D-2A5833B15C93}" type="datetimeFigureOut">
              <a:rPr lang="zh-CN" altLang="en-US"/>
              <a:pPr>
                <a:defRPr/>
              </a:pPr>
              <a:t>2017/8/30</a:t>
            </a:fld>
            <a:endParaRPr lang="zh-CN" altLang="en-US"/>
          </a:p>
        </p:txBody>
      </p:sp>
      <p:sp>
        <p:nvSpPr>
          <p:cNvPr id="5" name="页脚占位符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BF5393-7686-41DB-A287-BCB0EC2FD92C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日期占位符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3B7F6B-8980-4B96-84FC-D0EC859CA6B6}" type="datetimeFigureOut">
              <a:rPr lang="zh-CN" altLang="en-US"/>
              <a:pPr>
                <a:defRPr/>
              </a:pPr>
              <a:t>2017/8/30</a:t>
            </a:fld>
            <a:endParaRPr lang="zh-CN" altLang="en-US"/>
          </a:p>
        </p:txBody>
      </p:sp>
      <p:sp>
        <p:nvSpPr>
          <p:cNvPr id="5" name="页脚占位符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2CC133-873D-4DDD-A2EC-BF5B92268450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日期占位符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CCB209-FE1F-4A75-887C-EB7E16D8307B}" type="datetimeFigureOut">
              <a:rPr lang="zh-CN" altLang="en-US"/>
              <a:pPr>
                <a:defRPr/>
              </a:pPr>
              <a:t>2017/8/30</a:t>
            </a:fld>
            <a:endParaRPr lang="zh-CN" altLang="en-US"/>
          </a:p>
        </p:txBody>
      </p:sp>
      <p:sp>
        <p:nvSpPr>
          <p:cNvPr id="5" name="页脚占位符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8976F6-E139-4B17-83CF-53EE3387FBA6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日期占位符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A9034F-B087-42B5-A47F-3308592763BF}" type="datetimeFigureOut">
              <a:rPr lang="zh-CN" altLang="en-US"/>
              <a:pPr>
                <a:defRPr/>
              </a:pPr>
              <a:t>2017/8/30</a:t>
            </a:fld>
            <a:endParaRPr lang="zh-CN" altLang="en-US"/>
          </a:p>
        </p:txBody>
      </p:sp>
      <p:sp>
        <p:nvSpPr>
          <p:cNvPr id="5" name="页脚占位符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F9DD7C-7994-43A6-9D46-BD5EF323B3E7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日期占位符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CA8021-63E6-4C75-BDD5-E504229CB463}" type="datetimeFigureOut">
              <a:rPr lang="zh-CN" altLang="en-US"/>
              <a:pPr>
                <a:defRPr/>
              </a:pPr>
              <a:t>2017/8/30</a:t>
            </a:fld>
            <a:endParaRPr lang="zh-CN" altLang="en-US"/>
          </a:p>
        </p:txBody>
      </p:sp>
      <p:sp>
        <p:nvSpPr>
          <p:cNvPr id="5" name="页脚占位符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3D13DE-F526-4D1B-8E22-D30B78EE0428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日期占位符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EABAB6-F291-4F81-92BA-5F41E42FD91B}" type="datetimeFigureOut">
              <a:rPr lang="zh-CN" altLang="en-US"/>
              <a:pPr>
                <a:defRPr/>
              </a:pPr>
              <a:t>2017/8/30</a:t>
            </a:fld>
            <a:endParaRPr lang="zh-CN" altLang="en-US"/>
          </a:p>
        </p:txBody>
      </p:sp>
      <p:sp>
        <p:nvSpPr>
          <p:cNvPr id="6" name="页脚占位符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74086D-DD08-457C-B6DF-71A4F709F0A0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日期占位符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A6446D-C6FA-4116-A1A0-AE72BEC5F39F}" type="datetimeFigureOut">
              <a:rPr lang="zh-CN" altLang="en-US"/>
              <a:pPr>
                <a:defRPr/>
              </a:pPr>
              <a:t>2017/8/30</a:t>
            </a:fld>
            <a:endParaRPr lang="zh-CN" altLang="en-US"/>
          </a:p>
        </p:txBody>
      </p:sp>
      <p:sp>
        <p:nvSpPr>
          <p:cNvPr id="8" name="页脚占位符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75D8DC-92E5-46D5-965F-E2D6A2711498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日期占位符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A3A044-F2E2-4CD1-9DAF-F0E87BDF77AD}" type="datetimeFigureOut">
              <a:rPr lang="zh-CN" altLang="en-US"/>
              <a:pPr>
                <a:defRPr/>
              </a:pPr>
              <a:t>2017/8/30</a:t>
            </a:fld>
            <a:endParaRPr lang="zh-CN" altLang="en-US"/>
          </a:p>
        </p:txBody>
      </p:sp>
      <p:sp>
        <p:nvSpPr>
          <p:cNvPr id="4" name="页脚占位符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FAEE29-82B8-4E1F-9716-80B0540590BC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7603FC-DA18-4C77-A0D6-698B52868AF0}" type="datetimeFigureOut">
              <a:rPr lang="zh-CN" altLang="en-US"/>
              <a:pPr>
                <a:defRPr/>
              </a:pPr>
              <a:t>2017/8/30</a:t>
            </a:fld>
            <a:endParaRPr lang="zh-CN" altLang="en-US"/>
          </a:p>
        </p:txBody>
      </p:sp>
      <p:sp>
        <p:nvSpPr>
          <p:cNvPr id="3" name="页脚占位符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352D62-170B-44D6-948D-74732267BDA2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日期占位符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2C0D45-7DDC-49AF-94D6-C0C55BF8C646}" type="datetimeFigureOut">
              <a:rPr lang="zh-CN" altLang="en-US"/>
              <a:pPr>
                <a:defRPr/>
              </a:pPr>
              <a:t>2017/8/30</a:t>
            </a:fld>
            <a:endParaRPr lang="zh-CN" altLang="en-US"/>
          </a:p>
        </p:txBody>
      </p:sp>
      <p:sp>
        <p:nvSpPr>
          <p:cNvPr id="6" name="页脚占位符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FF2B24-C061-4433-82D8-274F09351231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日期占位符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80CCE0-F458-4BF0-8AEF-B22FE79E605E}" type="datetimeFigureOut">
              <a:rPr lang="zh-CN" altLang="en-US"/>
              <a:pPr>
                <a:defRPr/>
              </a:pPr>
              <a:t>2017/8/30</a:t>
            </a:fld>
            <a:endParaRPr lang="zh-CN" altLang="en-US"/>
          </a:p>
        </p:txBody>
      </p:sp>
      <p:sp>
        <p:nvSpPr>
          <p:cNvPr id="6" name="页脚占位符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77E46C-5680-4149-AA9B-73CE9D9B8742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0" y="0"/>
            <a:ext cx="914082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2" descr="C:\Users\yangkang\Desktop\TO-卡瓦\首界面.jpg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0" y="0"/>
            <a:ext cx="91630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smtClean="0"/>
              <a:t>单击此处编辑母版标题样式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smtClean="0"/>
              <a:t>单击此处编辑母版文本样式</a:t>
            </a:r>
          </a:p>
          <a:p>
            <a:pPr lvl="1"/>
            <a:r>
              <a:rPr lang="zh-CN" smtClean="0"/>
              <a:t>第二级</a:t>
            </a:r>
          </a:p>
          <a:p>
            <a:pPr lvl="2"/>
            <a:r>
              <a:rPr lang="zh-CN" smtClean="0"/>
              <a:t>第三级</a:t>
            </a:r>
          </a:p>
          <a:p>
            <a:pPr lvl="3"/>
            <a:r>
              <a:rPr lang="zh-CN" smtClean="0"/>
              <a:t>第四级</a:t>
            </a:r>
          </a:p>
          <a:p>
            <a:pPr lvl="4"/>
            <a:r>
              <a:rPr lang="zh-CN" smtClean="0"/>
              <a:t>第五级</a:t>
            </a:r>
          </a:p>
        </p:txBody>
      </p:sp>
      <p:sp>
        <p:nvSpPr>
          <p:cNvPr id="2054" name="日期占位符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356350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Calibri" pitchFamily="34" charset="0"/>
                <a:ea typeface="宋体" charset="-122"/>
                <a:cs typeface="+mn-cs"/>
              </a:defRPr>
            </a:lvl1pPr>
          </a:lstStyle>
          <a:p>
            <a:pPr>
              <a:defRPr/>
            </a:pPr>
            <a:fld id="{9F896288-475F-40AB-BAE7-0B079099A1BB}" type="datetimeFigureOut">
              <a:rPr lang="zh-CN" altLang="en-US"/>
              <a:pPr>
                <a:defRPr/>
              </a:pPr>
              <a:t>2017/8/30</a:t>
            </a:fld>
            <a:endParaRPr lang="zh-CN" altLang="en-US"/>
          </a:p>
        </p:txBody>
      </p:sp>
      <p:sp>
        <p:nvSpPr>
          <p:cNvPr id="2055" name="页脚占位符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Calibri" pitchFamily="34" charset="0"/>
                <a:ea typeface="宋体" charset="-122"/>
                <a:cs typeface="+mn-cs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2056" name="灯片编号占位符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itchFamily="34" charset="0"/>
                <a:ea typeface="宋体" charset="-122"/>
                <a:cs typeface="+mn-cs"/>
              </a:defRPr>
            </a:lvl1pPr>
          </a:lstStyle>
          <a:p>
            <a:pPr>
              <a:defRPr/>
            </a:pPr>
            <a:fld id="{5106C89C-8636-4F7F-95D4-66670BF388A5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SimSun" pitchFamily="2" charset="-122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SimSun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SimSun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SimSun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SimSun" pitchFamily="2" charset="-122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charset="-122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charset="-122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charset="-122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SimSun" pitchFamily="2" charset="-122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SimSun" pitchFamily="2" charset="-122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SimSun" pitchFamily="2" charset="-122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SimSun" pitchFamily="2" charset="-122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SimSun" pitchFamily="2" charset="-122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0" y="2366963"/>
            <a:ext cx="9144000" cy="1443037"/>
          </a:xfrm>
          <a:prstGeom prst="rect">
            <a:avLst/>
          </a:prstGeom>
          <a:ln/>
          <a:extLst>
            <a:ext uri="{91240B29-F687-4F45-9708-019B960494DF}"/>
          </a:ex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id-ID" altLang="en-US">
              <a:solidFill>
                <a:srgbClr val="FFFFFF"/>
              </a:solidFill>
            </a:endParaRPr>
          </a:p>
        </p:txBody>
      </p:sp>
      <p:sp>
        <p:nvSpPr>
          <p:cNvPr id="2055" name="TextBox 10"/>
          <p:cNvSpPr txBox="1">
            <a:spLocks noChangeArrowheads="1"/>
          </p:cNvSpPr>
          <p:nvPr/>
        </p:nvSpPr>
        <p:spPr bwMode="auto">
          <a:xfrm>
            <a:off x="838200" y="5410200"/>
            <a:ext cx="7315200" cy="1015663"/>
          </a:xfrm>
          <a:prstGeom prst="rect">
            <a:avLst/>
          </a:prstGeom>
          <a:solidFill>
            <a:srgbClr val="FFFF66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b="1" dirty="0" smtClean="0"/>
              <a:t>BADAN KEPEGAWAIAN, PENDIDIKAN DAN PELATIHAN</a:t>
            </a:r>
          </a:p>
          <a:p>
            <a:pPr algn="ctr"/>
            <a:r>
              <a:rPr lang="en-US" sz="2000" b="1" dirty="0" smtClean="0"/>
              <a:t>KOTA SEMARANG</a:t>
            </a:r>
          </a:p>
          <a:p>
            <a:pPr algn="ctr"/>
            <a:r>
              <a:rPr lang="en-US" sz="2000" b="1" dirty="0" smtClean="0"/>
              <a:t>2017</a:t>
            </a:r>
            <a:endParaRPr lang="id-ID" altLang="en-US" sz="2000" b="1" dirty="0">
              <a:latin typeface="Calibri" pitchFamily="34" charset="0"/>
              <a:ea typeface="MS PGothic" pitchFamily="34" charset="-128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381000" y="2438400"/>
            <a:ext cx="8458200" cy="1447800"/>
          </a:xfrm>
          <a:prstGeom prst="rect">
            <a:avLst/>
          </a:prstGeom>
        </p:spPr>
        <p:txBody>
          <a:bodyPr>
            <a:normAutofit fontScale="77500" lnSpcReduction="20000"/>
          </a:bodyPr>
          <a:lstStyle/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SimSun" pitchFamily="2" charset="-122"/>
                <a:cs typeface="+mn-cs"/>
              </a:rPr>
              <a:t>PERATURAN WALIKOTA SEMARANG NOMOR: 56 TAHUN 2016 TENTANG LAPORAN HARTA KEKAYAAN APARATUR SIPIL NEGARA (LHKAS) DI LINGKUNGAN PEMERINTAH KOTA SEMARANG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SimSun" pitchFamily="2" charset="-122"/>
              <a:cs typeface="+mn-cs"/>
            </a:endParaRPr>
          </a:p>
        </p:txBody>
      </p:sp>
      <p:pic>
        <p:nvPicPr>
          <p:cNvPr id="9" name="Picture 1" descr="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33800" y="381000"/>
            <a:ext cx="13716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sz="4000" dirty="0" smtClean="0">
                <a:solidFill>
                  <a:schemeClr val="bg1"/>
                </a:solidFill>
              </a:rPr>
              <a:t>TUGAS KOORDINATOR LHKASN</a:t>
            </a:r>
            <a:br>
              <a:rPr lang="id-ID" sz="4000" dirty="0" smtClean="0">
                <a:solidFill>
                  <a:schemeClr val="bg1"/>
                </a:solidFill>
              </a:rPr>
            </a:br>
            <a:r>
              <a:rPr lang="id-ID" sz="4000" dirty="0" smtClean="0">
                <a:solidFill>
                  <a:schemeClr val="bg1"/>
                </a:solidFill>
              </a:rPr>
              <a:t>(BKD)</a:t>
            </a:r>
            <a:endParaRPr lang="id-ID" sz="4000" dirty="0">
              <a:solidFill>
                <a:schemeClr val="bg1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Rounded Rectangle 6"/>
          <p:cNvSpPr/>
          <p:nvPr/>
        </p:nvSpPr>
        <p:spPr>
          <a:xfrm>
            <a:off x="1219200" y="1905000"/>
            <a:ext cx="7162800" cy="3886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lvl="0" indent="-342900">
              <a:buFont typeface="+mj-lt"/>
              <a:buAutoNum type="arabicPeriod"/>
            </a:pPr>
            <a:r>
              <a:rPr lang="id-ID" dirty="0" smtClean="0">
                <a:solidFill>
                  <a:schemeClr val="tx1"/>
                </a:solidFill>
              </a:rPr>
              <a:t>mensosialisasikan Surat Edaran Menteri Pendayagunaan Aparatur Negara dan Reformasi Birokrasi Nomor 1 Tahun 2015 tentang Kewajiban Penyampaian LHKASN di lingkungan instansi pemerintah;</a:t>
            </a:r>
          </a:p>
          <a:p>
            <a:pPr marL="342900" lvl="0" indent="-342900">
              <a:buAutoNum type="arabicPeriod" startAt="2"/>
            </a:pPr>
            <a:r>
              <a:rPr lang="id-ID" dirty="0" smtClean="0">
                <a:solidFill>
                  <a:schemeClr val="tx1"/>
                </a:solidFill>
              </a:rPr>
              <a:t>mengadakan Bimbingan Tehnis Aplikasi Pengisian Formulir dan sistem laporan LHKASN kepada </a:t>
            </a:r>
            <a:r>
              <a:rPr lang="en-US" dirty="0" smtClean="0">
                <a:solidFill>
                  <a:schemeClr val="tx1"/>
                </a:solidFill>
              </a:rPr>
              <a:t>PNS </a:t>
            </a:r>
            <a:r>
              <a:rPr lang="id-ID" dirty="0" smtClean="0">
                <a:solidFill>
                  <a:schemeClr val="tx1"/>
                </a:solidFill>
              </a:rPr>
              <a:t>di lingkungan </a:t>
            </a:r>
            <a:r>
              <a:rPr lang="en-US" dirty="0" smtClean="0">
                <a:solidFill>
                  <a:schemeClr val="tx1"/>
                </a:solidFill>
              </a:rPr>
              <a:t>P</a:t>
            </a:r>
            <a:r>
              <a:rPr lang="id-ID" dirty="0" smtClean="0">
                <a:solidFill>
                  <a:schemeClr val="tx1"/>
                </a:solidFill>
              </a:rPr>
              <a:t>emerintah Kota Semarang; </a:t>
            </a:r>
          </a:p>
          <a:p>
            <a:pPr marL="342900" lvl="0" indent="-342900">
              <a:buAutoNum type="arabicPeriod" startAt="2"/>
            </a:pPr>
            <a:r>
              <a:rPr lang="id-ID" dirty="0" smtClean="0">
                <a:solidFill>
                  <a:schemeClr val="tx1"/>
                </a:solidFill>
              </a:rPr>
              <a:t>memberikan </a:t>
            </a:r>
            <a:r>
              <a:rPr lang="id-ID" i="1" dirty="0" smtClean="0">
                <a:solidFill>
                  <a:schemeClr val="tx1"/>
                </a:solidFill>
              </a:rPr>
              <a:t>database</a:t>
            </a:r>
            <a:r>
              <a:rPr lang="id-ID" dirty="0" smtClean="0">
                <a:solidFill>
                  <a:schemeClr val="tx1"/>
                </a:solidFill>
              </a:rPr>
              <a:t> ASN wajib LHKASN </a:t>
            </a:r>
            <a:r>
              <a:rPr lang="en-US" dirty="0" err="1" smtClean="0">
                <a:solidFill>
                  <a:schemeClr val="tx1"/>
                </a:solidFill>
              </a:rPr>
              <a:t>secara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periodik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id-ID" dirty="0" smtClean="0">
                <a:solidFill>
                  <a:schemeClr val="tx1"/>
                </a:solidFill>
              </a:rPr>
              <a:t>kepada Pengelola LHKASN;</a:t>
            </a:r>
          </a:p>
          <a:p>
            <a:pPr marL="342900" lvl="0" indent="-342900">
              <a:buAutoNum type="arabicPeriod" startAt="2"/>
            </a:pPr>
            <a:r>
              <a:rPr lang="en-US" dirty="0" err="1" smtClean="0">
                <a:solidFill>
                  <a:schemeClr val="tx1"/>
                </a:solidFill>
              </a:rPr>
              <a:t>melaksanakan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asistensi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pengisian</a:t>
            </a:r>
            <a:r>
              <a:rPr lang="en-US" dirty="0" smtClean="0">
                <a:solidFill>
                  <a:schemeClr val="tx1"/>
                </a:solidFill>
              </a:rPr>
              <a:t> LHKASN </a:t>
            </a:r>
            <a:r>
              <a:rPr lang="en-US" dirty="0" err="1" smtClean="0">
                <a:solidFill>
                  <a:schemeClr val="tx1"/>
                </a:solidFill>
              </a:rPr>
              <a:t>ke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Perangkat</a:t>
            </a:r>
            <a:r>
              <a:rPr lang="en-US" dirty="0" smtClean="0">
                <a:solidFill>
                  <a:schemeClr val="tx1"/>
                </a:solidFill>
              </a:rPr>
              <a:t> Daerah </a:t>
            </a:r>
            <a:r>
              <a:rPr lang="en-US" dirty="0" err="1" smtClean="0">
                <a:solidFill>
                  <a:schemeClr val="tx1"/>
                </a:solidFill>
              </a:rPr>
              <a:t>di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lingkungan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Pemerintah</a:t>
            </a:r>
            <a:r>
              <a:rPr lang="en-US" dirty="0" smtClean="0">
                <a:solidFill>
                  <a:schemeClr val="tx1"/>
                </a:solidFill>
              </a:rPr>
              <a:t> Kota Semarang</a:t>
            </a:r>
            <a:endParaRPr lang="id-ID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id-ID" dirty="0" smtClean="0"/>
          </a:p>
        </p:txBody>
      </p:sp>
      <p:pic>
        <p:nvPicPr>
          <p:cNvPr id="4" name="Picture 3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76800" y="152400"/>
            <a:ext cx="2990850" cy="2125078"/>
          </a:xfrm>
          <a:prstGeom prst="rect">
            <a:avLst/>
          </a:prstGeom>
        </p:spPr>
      </p:pic>
      <p:sp>
        <p:nvSpPr>
          <p:cNvPr id="5" name="Rounded Rectangle 4"/>
          <p:cNvSpPr/>
          <p:nvPr/>
        </p:nvSpPr>
        <p:spPr>
          <a:xfrm>
            <a:off x="3048000" y="2667000"/>
            <a:ext cx="5486400" cy="3124200"/>
          </a:xfrm>
          <a:prstGeom prst="roundRect">
            <a:avLst/>
          </a:prstGeom>
          <a:solidFill>
            <a:srgbClr val="FF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id-ID" sz="2000" dirty="0" smtClean="0">
                <a:solidFill>
                  <a:schemeClr val="tx1"/>
                </a:solidFill>
              </a:rPr>
              <a:t>Pengumpulan dan  pengkoordinasian LHKASN di masing-masing perangkat daerah dilaksanakan oleh Pejabat yang membidangi kepegawaian, selanjutnya dilaporkan kepada Walikota melalui Inspektur Kota Semarang</a:t>
            </a:r>
            <a:endParaRPr lang="id-ID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4"/>
          <p:cNvGrpSpPr>
            <a:grpSpLocks/>
          </p:cNvGrpSpPr>
          <p:nvPr/>
        </p:nvGrpSpPr>
        <p:grpSpPr bwMode="auto">
          <a:xfrm>
            <a:off x="1897063" y="2095500"/>
            <a:ext cx="4948237" cy="2312988"/>
            <a:chOff x="1897759" y="1701105"/>
            <a:chExt cx="4947636" cy="2313258"/>
          </a:xfrm>
        </p:grpSpPr>
        <p:grpSp>
          <p:nvGrpSpPr>
            <p:cNvPr id="4" name="Group 2"/>
            <p:cNvGrpSpPr>
              <a:grpSpLocks/>
            </p:cNvGrpSpPr>
            <p:nvPr/>
          </p:nvGrpSpPr>
          <p:grpSpPr bwMode="auto">
            <a:xfrm>
              <a:off x="1897759" y="1701105"/>
              <a:ext cx="4947636" cy="1008460"/>
              <a:chOff x="1478754" y="1447105"/>
              <a:chExt cx="4947636" cy="1008460"/>
            </a:xfrm>
          </p:grpSpPr>
          <p:sp>
            <p:nvSpPr>
              <p:cNvPr id="2" name="Rectangle 1"/>
              <p:cNvSpPr/>
              <p:nvPr/>
            </p:nvSpPr>
            <p:spPr>
              <a:xfrm>
                <a:off x="1478754" y="1532235"/>
                <a:ext cx="807246" cy="923330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>
                <a:spAutoFit/>
                <a:scene3d>
                  <a:camera prst="orthographicFront"/>
                  <a:lightRig rig="balanced" dir="t">
                    <a:rot lat="0" lon="0" rev="2100000"/>
                  </a:lightRig>
                </a:scene3d>
                <a:sp3d extrusionH="57150" prstMaterial="metal">
                  <a:bevelT w="38100" h="25400"/>
                  <a:contourClr>
                    <a:schemeClr val="bg2"/>
                  </a:contourClr>
                </a:sp3d>
              </a:bodyPr>
              <a:lstStyle/>
              <a:p>
                <a:pPr algn="ctr">
                  <a:defRPr/>
                </a:pPr>
                <a:r>
                  <a:rPr lang="en-US" sz="5400" b="1" dirty="0">
                    <a:ln w="50800"/>
                    <a:solidFill>
                      <a:srgbClr val="FFFFFF">
                        <a:shade val="50000"/>
                      </a:srgbClr>
                    </a:solidFill>
                    <a:latin typeface="Eras Bold ITC" pitchFamily="34" charset="0"/>
                  </a:rPr>
                  <a:t>T</a:t>
                </a:r>
              </a:p>
            </p:txBody>
          </p:sp>
          <p:sp>
            <p:nvSpPr>
              <p:cNvPr id="5" name="Rectangle 4"/>
              <p:cNvSpPr/>
              <p:nvPr/>
            </p:nvSpPr>
            <p:spPr>
              <a:xfrm rot="20139065">
                <a:off x="2357831" y="1532235"/>
                <a:ext cx="807246" cy="923330"/>
              </a:xfrm>
              <a:prstGeom prst="rect">
                <a:avLst/>
              </a:prstGeom>
              <a:solidFill>
                <a:srgbClr val="C00000"/>
              </a:solidFill>
            </p:spPr>
            <p:style>
              <a:lnRef idx="0">
                <a:schemeClr val="accent5"/>
              </a:lnRef>
              <a:fillRef idx="3">
                <a:schemeClr val="accent5"/>
              </a:fillRef>
              <a:effectRef idx="3">
                <a:schemeClr val="accent5"/>
              </a:effectRef>
              <a:fontRef idx="minor">
                <a:schemeClr val="lt1"/>
              </a:fontRef>
            </p:style>
            <p:txBody>
              <a:bodyPr>
                <a:spAutoFit/>
                <a:scene3d>
                  <a:camera prst="orthographicFront"/>
                  <a:lightRig rig="balanced" dir="t">
                    <a:rot lat="0" lon="0" rev="2100000"/>
                  </a:lightRig>
                </a:scene3d>
                <a:sp3d extrusionH="57150" prstMaterial="metal">
                  <a:bevelT w="38100" h="25400"/>
                  <a:contourClr>
                    <a:schemeClr val="bg2"/>
                  </a:contourClr>
                </a:sp3d>
              </a:bodyPr>
              <a:lstStyle/>
              <a:p>
                <a:pPr algn="ctr">
                  <a:defRPr/>
                </a:pPr>
                <a:r>
                  <a:rPr lang="en-US" sz="5400" b="1" dirty="0">
                    <a:ln w="50800"/>
                    <a:solidFill>
                      <a:srgbClr val="FFFFFF">
                        <a:shade val="50000"/>
                      </a:srgbClr>
                    </a:solidFill>
                    <a:latin typeface="Eras Bold ITC" pitchFamily="34" charset="0"/>
                  </a:rPr>
                  <a:t>e</a:t>
                </a:r>
              </a:p>
            </p:txBody>
          </p:sp>
          <p:sp>
            <p:nvSpPr>
              <p:cNvPr id="6" name="Rectangle 5"/>
              <p:cNvSpPr/>
              <p:nvPr/>
            </p:nvSpPr>
            <p:spPr>
              <a:xfrm rot="854772">
                <a:off x="3155154" y="1532235"/>
                <a:ext cx="807246" cy="923330"/>
              </a:xfrm>
              <a:prstGeom prst="rect">
                <a:avLst/>
              </a:prstGeom>
              <a:solidFill>
                <a:srgbClr val="0070C0"/>
              </a:solidFill>
            </p:spPr>
            <p:style>
              <a:lnRef idx="0">
                <a:schemeClr val="accent5"/>
              </a:lnRef>
              <a:fillRef idx="3">
                <a:schemeClr val="accent5"/>
              </a:fillRef>
              <a:effectRef idx="3">
                <a:schemeClr val="accent5"/>
              </a:effectRef>
              <a:fontRef idx="minor">
                <a:schemeClr val="lt1"/>
              </a:fontRef>
            </p:style>
            <p:txBody>
              <a:bodyPr>
                <a:spAutoFit/>
                <a:scene3d>
                  <a:camera prst="orthographicFront"/>
                  <a:lightRig rig="balanced" dir="t">
                    <a:rot lat="0" lon="0" rev="2100000"/>
                  </a:lightRig>
                </a:scene3d>
                <a:sp3d extrusionH="57150" prstMaterial="metal">
                  <a:bevelT w="38100" h="25400"/>
                  <a:contourClr>
                    <a:schemeClr val="bg2"/>
                  </a:contourClr>
                </a:sp3d>
              </a:bodyPr>
              <a:lstStyle/>
              <a:p>
                <a:pPr algn="ctr">
                  <a:defRPr/>
                </a:pPr>
                <a:r>
                  <a:rPr lang="en-US" sz="5400" b="1" dirty="0">
                    <a:ln w="50800"/>
                    <a:solidFill>
                      <a:srgbClr val="FFFFFF">
                        <a:shade val="50000"/>
                      </a:srgbClr>
                    </a:solidFill>
                    <a:latin typeface="Eras Bold ITC" pitchFamily="34" charset="0"/>
                  </a:rPr>
                  <a:t>r</a:t>
                </a:r>
              </a:p>
            </p:txBody>
          </p:sp>
          <p:sp>
            <p:nvSpPr>
              <p:cNvPr id="7" name="Rectangle 6"/>
              <p:cNvSpPr/>
              <p:nvPr/>
            </p:nvSpPr>
            <p:spPr>
              <a:xfrm rot="21189568">
                <a:off x="3967954" y="1532235"/>
                <a:ext cx="807246" cy="923330"/>
              </a:xfrm>
              <a:prstGeom prst="rect">
                <a:avLst/>
              </a:prstGeom>
              <a:solidFill>
                <a:srgbClr val="FFFF00"/>
              </a:solidFill>
            </p:spPr>
            <p:style>
              <a:lnRef idx="0">
                <a:schemeClr val="accent5"/>
              </a:lnRef>
              <a:fillRef idx="3">
                <a:schemeClr val="accent5"/>
              </a:fillRef>
              <a:effectRef idx="3">
                <a:schemeClr val="accent5"/>
              </a:effectRef>
              <a:fontRef idx="minor">
                <a:schemeClr val="lt1"/>
              </a:fontRef>
            </p:style>
            <p:txBody>
              <a:bodyPr>
                <a:spAutoFit/>
                <a:scene3d>
                  <a:camera prst="orthographicFront"/>
                  <a:lightRig rig="balanced" dir="t">
                    <a:rot lat="0" lon="0" rev="2100000"/>
                  </a:lightRig>
                </a:scene3d>
                <a:sp3d extrusionH="57150" prstMaterial="metal">
                  <a:bevelT w="38100" h="25400"/>
                  <a:contourClr>
                    <a:schemeClr val="bg2"/>
                  </a:contourClr>
                </a:sp3d>
              </a:bodyPr>
              <a:lstStyle/>
              <a:p>
                <a:pPr algn="ctr">
                  <a:defRPr/>
                </a:pPr>
                <a:r>
                  <a:rPr lang="en-US" sz="5400" b="1" dirty="0">
                    <a:ln w="50800"/>
                    <a:solidFill>
                      <a:srgbClr val="FFFFFF">
                        <a:shade val="50000"/>
                      </a:srgbClr>
                    </a:solidFill>
                    <a:latin typeface="Eras Bold ITC" pitchFamily="34" charset="0"/>
                  </a:rPr>
                  <a:t>i</a:t>
                </a:r>
              </a:p>
            </p:txBody>
          </p:sp>
          <p:sp>
            <p:nvSpPr>
              <p:cNvPr id="8" name="Rectangle 7"/>
              <p:cNvSpPr/>
              <p:nvPr/>
            </p:nvSpPr>
            <p:spPr>
              <a:xfrm rot="844907">
                <a:off x="4711700" y="1447105"/>
                <a:ext cx="807246" cy="923330"/>
              </a:xfrm>
              <a:prstGeom prst="rect">
                <a:avLst/>
              </a:prstGeom>
              <a:solidFill>
                <a:srgbClr val="660033"/>
              </a:solidFill>
            </p:spPr>
            <p:style>
              <a:lnRef idx="0">
                <a:schemeClr val="accent5"/>
              </a:lnRef>
              <a:fillRef idx="3">
                <a:schemeClr val="accent5"/>
              </a:fillRef>
              <a:effectRef idx="3">
                <a:schemeClr val="accent5"/>
              </a:effectRef>
              <a:fontRef idx="minor">
                <a:schemeClr val="lt1"/>
              </a:fontRef>
            </p:style>
            <p:txBody>
              <a:bodyPr>
                <a:spAutoFit/>
                <a:scene3d>
                  <a:camera prst="orthographicFront"/>
                  <a:lightRig rig="balanced" dir="t">
                    <a:rot lat="0" lon="0" rev="2100000"/>
                  </a:lightRig>
                </a:scene3d>
                <a:sp3d extrusionH="57150" prstMaterial="metal">
                  <a:bevelT w="38100" h="25400"/>
                  <a:contourClr>
                    <a:schemeClr val="bg2"/>
                  </a:contourClr>
                </a:sp3d>
              </a:bodyPr>
              <a:lstStyle/>
              <a:p>
                <a:pPr algn="ctr">
                  <a:defRPr/>
                </a:pPr>
                <a:r>
                  <a:rPr lang="en-US" sz="5400" b="1" dirty="0">
                    <a:ln w="50800"/>
                    <a:solidFill>
                      <a:srgbClr val="FFFFFF">
                        <a:shade val="50000"/>
                      </a:srgbClr>
                    </a:solidFill>
                    <a:latin typeface="Eras Bold ITC" pitchFamily="34" charset="0"/>
                  </a:rPr>
                  <a:t>m</a:t>
                </a:r>
              </a:p>
            </p:txBody>
          </p:sp>
          <p:sp>
            <p:nvSpPr>
              <p:cNvPr id="9" name="Rectangle 8"/>
              <p:cNvSpPr/>
              <p:nvPr/>
            </p:nvSpPr>
            <p:spPr>
              <a:xfrm rot="20697745">
                <a:off x="5619144" y="1487447"/>
                <a:ext cx="807246" cy="923330"/>
              </a:xfrm>
              <a:prstGeom prst="rect">
                <a:avLst/>
              </a:prstGeom>
              <a:solidFill>
                <a:srgbClr val="009900"/>
              </a:solidFill>
            </p:spPr>
            <p:style>
              <a:lnRef idx="0">
                <a:schemeClr val="accent5"/>
              </a:lnRef>
              <a:fillRef idx="3">
                <a:schemeClr val="accent5"/>
              </a:fillRef>
              <a:effectRef idx="3">
                <a:schemeClr val="accent5"/>
              </a:effectRef>
              <a:fontRef idx="minor">
                <a:schemeClr val="lt1"/>
              </a:fontRef>
            </p:style>
            <p:txBody>
              <a:bodyPr>
                <a:spAutoFit/>
                <a:scene3d>
                  <a:camera prst="orthographicFront"/>
                  <a:lightRig rig="balanced" dir="t">
                    <a:rot lat="0" lon="0" rev="2100000"/>
                  </a:lightRig>
                </a:scene3d>
                <a:sp3d extrusionH="57150" prstMaterial="metal">
                  <a:bevelT w="38100" h="25400"/>
                  <a:contourClr>
                    <a:schemeClr val="bg2"/>
                  </a:contourClr>
                </a:sp3d>
              </a:bodyPr>
              <a:lstStyle/>
              <a:p>
                <a:pPr algn="ctr">
                  <a:defRPr/>
                </a:pPr>
                <a:r>
                  <a:rPr lang="en-US" sz="5400" b="1" dirty="0">
                    <a:ln w="50800"/>
                    <a:solidFill>
                      <a:srgbClr val="FFFFFF">
                        <a:shade val="50000"/>
                      </a:srgbClr>
                    </a:solidFill>
                    <a:latin typeface="Eras Bold ITC" pitchFamily="34" charset="0"/>
                  </a:rPr>
                  <a:t>a</a:t>
                </a:r>
              </a:p>
            </p:txBody>
          </p:sp>
        </p:grpSp>
        <p:sp>
          <p:nvSpPr>
            <p:cNvPr id="10" name="Rectangle 9"/>
            <p:cNvSpPr/>
            <p:nvPr/>
          </p:nvSpPr>
          <p:spPr>
            <a:xfrm rot="20889395">
              <a:off x="2175931" y="3039652"/>
              <a:ext cx="807246" cy="923330"/>
            </a:xfrm>
            <a:prstGeom prst="rect">
              <a:avLst/>
            </a:prstGeom>
            <a:solidFill>
              <a:srgbClr val="CC3300"/>
            </a:solidFill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>
              <a:spAutoFit/>
              <a:scene3d>
                <a:camera prst="orthographicFront"/>
                <a:lightRig rig="balanced" dir="t">
                  <a:rot lat="0" lon="0" rev="2100000"/>
                </a:lightRig>
              </a:scene3d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pPr algn="ctr">
                <a:defRPr/>
              </a:pPr>
              <a:r>
                <a:rPr lang="en-US" sz="5400" b="1" dirty="0">
                  <a:ln w="50800"/>
                  <a:solidFill>
                    <a:srgbClr val="FFFFFF">
                      <a:shade val="50000"/>
                    </a:srgbClr>
                  </a:solidFill>
                  <a:latin typeface="Eras Bold ITC" pitchFamily="34" charset="0"/>
                </a:rPr>
                <a:t>k</a:t>
              </a:r>
            </a:p>
          </p:txBody>
        </p:sp>
        <p:sp>
          <p:nvSpPr>
            <p:cNvPr id="11" name="Rectangle 10"/>
            <p:cNvSpPr/>
            <p:nvPr/>
          </p:nvSpPr>
          <p:spPr>
            <a:xfrm rot="925959">
              <a:off x="2961037" y="2965945"/>
              <a:ext cx="807246" cy="923330"/>
            </a:xfrm>
            <a:prstGeom prst="rect">
              <a:avLst/>
            </a:prstGeom>
            <a:solidFill>
              <a:srgbClr val="660066"/>
            </a:solidFill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>
              <a:spAutoFit/>
              <a:scene3d>
                <a:camera prst="orthographicFront"/>
                <a:lightRig rig="balanced" dir="t">
                  <a:rot lat="0" lon="0" rev="2100000"/>
                </a:lightRig>
              </a:scene3d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pPr algn="ctr">
                <a:defRPr/>
              </a:pPr>
              <a:r>
                <a:rPr lang="en-US" sz="5400" b="1" dirty="0">
                  <a:ln w="50800"/>
                  <a:solidFill>
                    <a:srgbClr val="FFFFFF">
                      <a:shade val="50000"/>
                    </a:srgbClr>
                  </a:solidFill>
                  <a:latin typeface="Eras Bold ITC" pitchFamily="34" charset="0"/>
                </a:rPr>
                <a:t>a</a:t>
              </a: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3627240" y="3039652"/>
              <a:ext cx="807246" cy="923330"/>
            </a:xfrm>
            <a:prstGeom prst="rect">
              <a:avLst/>
            </a:prstGeom>
            <a:solidFill>
              <a:srgbClr val="333300"/>
            </a:solidFill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>
              <a:spAutoFit/>
              <a:scene3d>
                <a:camera prst="orthographicFront"/>
                <a:lightRig rig="balanced" dir="t">
                  <a:rot lat="0" lon="0" rev="2100000"/>
                </a:lightRig>
              </a:scene3d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pPr algn="ctr">
                <a:defRPr/>
              </a:pPr>
              <a:r>
                <a:rPr lang="en-US" sz="5400" b="1" dirty="0">
                  <a:ln w="50800"/>
                  <a:solidFill>
                    <a:srgbClr val="FFFFFF">
                      <a:shade val="50000"/>
                    </a:srgbClr>
                  </a:solidFill>
                  <a:latin typeface="Eras Bold ITC" pitchFamily="34" charset="0"/>
                </a:rPr>
                <a:t>s</a:t>
              </a:r>
            </a:p>
          </p:txBody>
        </p:sp>
        <p:sp>
          <p:nvSpPr>
            <p:cNvPr id="13" name="Rectangle 12"/>
            <p:cNvSpPr/>
            <p:nvPr/>
          </p:nvSpPr>
          <p:spPr>
            <a:xfrm rot="953057">
              <a:off x="4388326" y="3091033"/>
              <a:ext cx="807246" cy="923330"/>
            </a:xfrm>
            <a:prstGeom prst="rect">
              <a:avLst/>
            </a:prstGeom>
            <a:solidFill>
              <a:srgbClr val="00B0F0"/>
            </a:solidFill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>
              <a:spAutoFit/>
              <a:scene3d>
                <a:camera prst="orthographicFront"/>
                <a:lightRig rig="balanced" dir="t">
                  <a:rot lat="0" lon="0" rev="2100000"/>
                </a:lightRig>
              </a:scene3d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pPr algn="ctr">
                <a:defRPr/>
              </a:pPr>
              <a:r>
                <a:rPr lang="en-US" sz="5400" b="1" dirty="0">
                  <a:ln w="50800"/>
                  <a:solidFill>
                    <a:srgbClr val="FFFFFF">
                      <a:shade val="50000"/>
                    </a:srgbClr>
                  </a:solidFill>
                  <a:latin typeface="Eras Bold ITC" pitchFamily="34" charset="0"/>
                </a:rPr>
                <a:t>i</a:t>
              </a:r>
            </a:p>
          </p:txBody>
        </p:sp>
        <p:sp>
          <p:nvSpPr>
            <p:cNvPr id="14" name="Rectangle 13"/>
            <p:cNvSpPr/>
            <p:nvPr/>
          </p:nvSpPr>
          <p:spPr>
            <a:xfrm rot="20640298">
              <a:off x="5142096" y="3019317"/>
              <a:ext cx="807246" cy="923330"/>
            </a:xfrm>
            <a:prstGeom prst="rect">
              <a:avLst/>
            </a:prstGeom>
            <a:solidFill>
              <a:schemeClr val="tx1"/>
            </a:solidFill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>
              <a:spAutoFit/>
              <a:scene3d>
                <a:camera prst="orthographicFront"/>
                <a:lightRig rig="balanced" dir="t">
                  <a:rot lat="0" lon="0" rev="2100000"/>
                </a:lightRig>
              </a:scene3d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pPr algn="ctr">
                <a:defRPr/>
              </a:pPr>
              <a:r>
                <a:rPr lang="en-US" sz="5400" b="1" dirty="0">
                  <a:ln w="50800"/>
                  <a:solidFill>
                    <a:srgbClr val="FFFFFF">
                      <a:shade val="50000"/>
                    </a:srgbClr>
                  </a:solidFill>
                  <a:latin typeface="Eras Bold ITC" pitchFamily="34" charset="0"/>
                </a:rPr>
                <a:t>h</a:t>
              </a:r>
            </a:p>
          </p:txBody>
        </p:sp>
      </p:grpSp>
      <p:sp>
        <p:nvSpPr>
          <p:cNvPr id="15" name="Rectangle 14"/>
          <p:cNvSpPr/>
          <p:nvPr/>
        </p:nvSpPr>
        <p:spPr>
          <a:xfrm>
            <a:off x="2390775" y="4724400"/>
            <a:ext cx="4976813" cy="5238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spc="600" dirty="0">
                <a:latin typeface="Britannic Bold" pitchFamily="34" charset="0"/>
                <a:ea typeface="宋体" charset="-122"/>
                <a:cs typeface="+mn-cs"/>
              </a:rPr>
              <a:t>SEMOGA BERMANFAAT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object 3"/>
          <p:cNvSpPr txBox="1">
            <a:spLocks noChangeArrowheads="1"/>
          </p:cNvSpPr>
          <p:nvPr/>
        </p:nvSpPr>
        <p:spPr bwMode="auto">
          <a:xfrm>
            <a:off x="228600" y="2438400"/>
            <a:ext cx="8458200" cy="2621230"/>
          </a:xfrm>
          <a:prstGeom prst="rect">
            <a:avLst/>
          </a:prstGeom>
          <a:solidFill>
            <a:srgbClr val="EDEBE0"/>
          </a:solidFill>
          <a:ln w="9525">
            <a:noFill/>
            <a:miter lim="800000"/>
            <a:headEnd/>
            <a:tailEnd/>
          </a:ln>
        </p:spPr>
        <p:txBody>
          <a:bodyPr wrap="square" lIns="0" tIns="35560" rIns="0" bIns="0">
            <a:spAutoFit/>
          </a:bodyPr>
          <a:lstStyle/>
          <a:p>
            <a:pPr marL="90488" algn="just">
              <a:spcBef>
                <a:spcPts val="275"/>
              </a:spcBef>
            </a:pPr>
            <a:r>
              <a:rPr lang="en-US" sz="2800" dirty="0" err="1" smtClean="0"/>
              <a:t>Dalam</a:t>
            </a:r>
            <a:r>
              <a:rPr lang="en-US" sz="2800" dirty="0" smtClean="0"/>
              <a:t> </a:t>
            </a:r>
            <a:r>
              <a:rPr lang="en-US" sz="2800" dirty="0" err="1" smtClean="0"/>
              <a:t>rangka</a:t>
            </a:r>
            <a:r>
              <a:rPr lang="en-US" sz="2800" dirty="0" smtClean="0"/>
              <a:t> </a:t>
            </a:r>
            <a:r>
              <a:rPr lang="en-US" sz="2800" dirty="0" err="1" smtClean="0"/>
              <a:t>mendukung</a:t>
            </a:r>
            <a:r>
              <a:rPr lang="en-US" sz="2800" dirty="0" smtClean="0"/>
              <a:t> </a:t>
            </a:r>
            <a:r>
              <a:rPr lang="en-US" sz="2800" dirty="0" err="1" smtClean="0"/>
              <a:t>tercapainya</a:t>
            </a:r>
            <a:r>
              <a:rPr lang="en-US" sz="2800" dirty="0" smtClean="0"/>
              <a:t> </a:t>
            </a:r>
            <a:r>
              <a:rPr lang="en-US" sz="2800" dirty="0" err="1" smtClean="0"/>
              <a:t>pembangunan</a:t>
            </a:r>
            <a:r>
              <a:rPr lang="en-US" sz="2800" dirty="0" smtClean="0"/>
              <a:t> </a:t>
            </a:r>
            <a:r>
              <a:rPr lang="en-US" sz="2800" dirty="0" err="1" smtClean="0"/>
              <a:t>integritas</a:t>
            </a:r>
            <a:r>
              <a:rPr lang="en-US" sz="2800" dirty="0" smtClean="0"/>
              <a:t> </a:t>
            </a:r>
            <a:r>
              <a:rPr lang="en-US" sz="2800" dirty="0" err="1" smtClean="0"/>
              <a:t>Aparatur</a:t>
            </a:r>
            <a:r>
              <a:rPr lang="en-US" sz="2800" dirty="0" smtClean="0"/>
              <a:t> </a:t>
            </a:r>
            <a:r>
              <a:rPr lang="en-US" sz="2800" dirty="0" err="1" smtClean="0"/>
              <a:t>Sipil</a:t>
            </a:r>
            <a:r>
              <a:rPr lang="en-US" sz="2800" dirty="0" smtClean="0"/>
              <a:t> Negara (ASN) 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upaya</a:t>
            </a:r>
            <a:r>
              <a:rPr lang="en-US" sz="2800" dirty="0" smtClean="0"/>
              <a:t> </a:t>
            </a:r>
            <a:r>
              <a:rPr lang="en-US" sz="2800" dirty="0" err="1" smtClean="0"/>
              <a:t>pencegahan</a:t>
            </a:r>
            <a:r>
              <a:rPr lang="en-US" sz="2800" dirty="0" smtClean="0"/>
              <a:t> </a:t>
            </a:r>
            <a:r>
              <a:rPr lang="en-US" sz="2800" dirty="0" err="1" smtClean="0"/>
              <a:t>Korupsi</a:t>
            </a:r>
            <a:r>
              <a:rPr lang="en-US" sz="2800" dirty="0" smtClean="0"/>
              <a:t>, </a:t>
            </a:r>
            <a:r>
              <a:rPr lang="en-US" sz="2800" dirty="0" err="1" smtClean="0"/>
              <a:t>Kolusi</a:t>
            </a:r>
            <a:r>
              <a:rPr lang="en-US" sz="2800" dirty="0" smtClean="0"/>
              <a:t>,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nepotisme</a:t>
            </a:r>
            <a:r>
              <a:rPr lang="en-US" sz="2800" dirty="0" smtClean="0"/>
              <a:t> </a:t>
            </a:r>
            <a:r>
              <a:rPr lang="en-US" sz="2800" dirty="0" err="1" smtClean="0"/>
              <a:t>diperlukan</a:t>
            </a:r>
            <a:r>
              <a:rPr lang="en-US" sz="2800" dirty="0" smtClean="0"/>
              <a:t> </a:t>
            </a:r>
            <a:r>
              <a:rPr lang="en-US" sz="2800" dirty="0" err="1" smtClean="0"/>
              <a:t>komitmen</a:t>
            </a:r>
            <a:r>
              <a:rPr lang="en-US" sz="2800" dirty="0" smtClean="0"/>
              <a:t> </a:t>
            </a:r>
            <a:r>
              <a:rPr lang="en-US" sz="2800" dirty="0" err="1" smtClean="0"/>
              <a:t>bagi</a:t>
            </a:r>
            <a:r>
              <a:rPr lang="en-US" sz="2800" dirty="0" smtClean="0"/>
              <a:t> </a:t>
            </a:r>
            <a:r>
              <a:rPr lang="en-US" sz="2800" dirty="0" err="1" smtClean="0"/>
              <a:t>para</a:t>
            </a:r>
            <a:r>
              <a:rPr lang="en-US" sz="2800" dirty="0" smtClean="0"/>
              <a:t> ASN </a:t>
            </a:r>
            <a:r>
              <a:rPr lang="en-US" sz="2800" dirty="0" err="1" smtClean="0"/>
              <a:t>di</a:t>
            </a:r>
            <a:r>
              <a:rPr lang="en-US" sz="2800" dirty="0" smtClean="0"/>
              <a:t> </a:t>
            </a:r>
            <a:r>
              <a:rPr lang="en-US" sz="2800" dirty="0" err="1" smtClean="0"/>
              <a:t>Lingkungan</a:t>
            </a:r>
            <a:r>
              <a:rPr lang="en-US" sz="2800" dirty="0" smtClean="0"/>
              <a:t> </a:t>
            </a:r>
            <a:r>
              <a:rPr lang="en-US" sz="2800" dirty="0" err="1" smtClean="0"/>
              <a:t>Pemerintah</a:t>
            </a:r>
            <a:r>
              <a:rPr lang="en-US" sz="2800" dirty="0" smtClean="0"/>
              <a:t> Kota Semarang </a:t>
            </a:r>
            <a:r>
              <a:rPr lang="en-US" sz="2800" dirty="0" err="1" smtClean="0"/>
              <a:t>untuk</a:t>
            </a:r>
            <a:r>
              <a:rPr lang="en-US" sz="2800" dirty="0" smtClean="0"/>
              <a:t> </a:t>
            </a:r>
            <a:r>
              <a:rPr lang="en-US" sz="2800" dirty="0" err="1" smtClean="0"/>
              <a:t>melaporkan</a:t>
            </a:r>
            <a:r>
              <a:rPr lang="en-US" sz="2800" dirty="0" smtClean="0"/>
              <a:t> </a:t>
            </a:r>
            <a:r>
              <a:rPr lang="en-US" sz="2800" dirty="0" err="1" smtClean="0"/>
              <a:t>harta</a:t>
            </a:r>
            <a:r>
              <a:rPr lang="en-US" sz="2800" dirty="0" smtClean="0"/>
              <a:t> </a:t>
            </a:r>
            <a:r>
              <a:rPr lang="en-US" sz="2800" dirty="0" err="1" smtClean="0"/>
              <a:t>kepayaannya</a:t>
            </a:r>
            <a:r>
              <a:rPr lang="en-US" sz="2800" dirty="0" smtClean="0"/>
              <a:t>.</a:t>
            </a:r>
            <a:endParaRPr lang="id-ID" sz="28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101" name="object 5"/>
          <p:cNvSpPr>
            <a:spLocks noChangeArrowheads="1"/>
          </p:cNvSpPr>
          <p:nvPr/>
        </p:nvSpPr>
        <p:spPr bwMode="auto">
          <a:xfrm>
            <a:off x="7086600" y="457200"/>
            <a:ext cx="1828800" cy="1804988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id-ID">
              <a:latin typeface="Calibri" pitchFamily="34" charset="0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6019800" cy="1143000"/>
          </a:xfrm>
        </p:spPr>
        <p:txBody>
          <a:bodyPr tIns="338327" rtlCol="0"/>
          <a:lstStyle/>
          <a:p>
            <a:pPr marL="90488">
              <a:spcBef>
                <a:spcPts val="238"/>
              </a:spcBef>
            </a:pPr>
            <a:r>
              <a:rPr lang="en-US" sz="4000" dirty="0" smtClean="0">
                <a:solidFill>
                  <a:schemeClr val="bg1"/>
                </a:solidFill>
              </a:rPr>
              <a:t>MAKSUD DAN TUJUAN</a:t>
            </a:r>
            <a:endParaRPr lang="id-ID" sz="4000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</p:spPr>
        <p:txBody>
          <a:bodyPr/>
          <a:lstStyle/>
          <a:p>
            <a:r>
              <a:rPr lang="en-US" dirty="0" smtClean="0"/>
              <a:t>LHKASN</a:t>
            </a:r>
            <a:endParaRPr lang="en-US" dirty="0"/>
          </a:p>
        </p:txBody>
      </p:sp>
      <p:pic>
        <p:nvPicPr>
          <p:cNvPr id="5" name="Content Placeholder 3" descr="sihark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91199" y="304800"/>
            <a:ext cx="3352801" cy="3240881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33400" y="1219200"/>
            <a:ext cx="50292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d-ID" sz="2000" dirty="0" smtClean="0">
                <a:solidFill>
                  <a:schemeClr val="bg1"/>
                </a:solidFill>
              </a:rPr>
              <a:t>daftar seluruh Harta Kekayaan Aparatur Sipil Negara yang dituangkan dalam formulir LHKASN yang ditetapkan oleh Menteri Pendayagunaan Aparatur Negara dan Reformasi Birokrasi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457200" y="28956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cap="all" dirty="0" smtClean="0"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rPr>
              <a:t>HARTA KEKAYAAN</a:t>
            </a:r>
            <a:endParaRPr kumimoji="0" lang="en-US" sz="3600" b="0" i="0" u="none" strike="noStrike" kern="1200" cap="all" spc="0" normalizeH="0" baseline="0" noProof="0" dirty="0">
              <a:ln>
                <a:noFill/>
              </a:ln>
              <a:solidFill>
                <a:schemeClr val="tx2"/>
              </a:solidFill>
              <a:effectLst>
                <a:reflection blurRad="12700" stA="48000" endA="300" endPos="55000" dir="5400000" sy="-9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457200" y="3962400"/>
            <a:ext cx="8686800" cy="22860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chemeClr val="accent6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295400" y="3810000"/>
            <a:ext cx="7467600" cy="2286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dirty="0" err="1" smtClean="0">
                <a:solidFill>
                  <a:schemeClr val="accent6"/>
                </a:solidFill>
              </a:rPr>
              <a:t>Adalah</a:t>
            </a:r>
            <a:r>
              <a:rPr lang="en-US" dirty="0" smtClean="0">
                <a:solidFill>
                  <a:schemeClr val="accent6"/>
                </a:solidFill>
              </a:rPr>
              <a:t> </a:t>
            </a:r>
            <a:r>
              <a:rPr lang="en-US" dirty="0" err="1" smtClean="0">
                <a:solidFill>
                  <a:schemeClr val="accent6"/>
                </a:solidFill>
              </a:rPr>
              <a:t>harta</a:t>
            </a:r>
            <a:r>
              <a:rPr lang="en-US" dirty="0" smtClean="0">
                <a:solidFill>
                  <a:schemeClr val="accent6"/>
                </a:solidFill>
              </a:rPr>
              <a:t> </a:t>
            </a:r>
            <a:r>
              <a:rPr lang="en-US" dirty="0" err="1" smtClean="0">
                <a:solidFill>
                  <a:schemeClr val="accent6"/>
                </a:solidFill>
              </a:rPr>
              <a:t>benda</a:t>
            </a:r>
            <a:r>
              <a:rPr lang="en-US" dirty="0" smtClean="0">
                <a:solidFill>
                  <a:schemeClr val="accent6"/>
                </a:solidFill>
              </a:rPr>
              <a:t> yang </a:t>
            </a:r>
            <a:r>
              <a:rPr lang="en-US" dirty="0" err="1" smtClean="0">
                <a:solidFill>
                  <a:schemeClr val="accent6"/>
                </a:solidFill>
              </a:rPr>
              <a:t>dimiliki</a:t>
            </a:r>
            <a:r>
              <a:rPr lang="en-US" dirty="0" smtClean="0">
                <a:solidFill>
                  <a:schemeClr val="accent6"/>
                </a:solidFill>
              </a:rPr>
              <a:t> </a:t>
            </a:r>
            <a:r>
              <a:rPr lang="en-US" dirty="0" err="1" smtClean="0">
                <a:solidFill>
                  <a:schemeClr val="accent6"/>
                </a:solidFill>
              </a:rPr>
              <a:t>oleh</a:t>
            </a:r>
            <a:r>
              <a:rPr lang="en-US" dirty="0" smtClean="0">
                <a:solidFill>
                  <a:schemeClr val="accent6"/>
                </a:solidFill>
              </a:rPr>
              <a:t> </a:t>
            </a:r>
            <a:r>
              <a:rPr lang="en-US" dirty="0" err="1" smtClean="0">
                <a:solidFill>
                  <a:schemeClr val="accent6"/>
                </a:solidFill>
              </a:rPr>
              <a:t>Pegawai</a:t>
            </a:r>
            <a:r>
              <a:rPr lang="en-US" dirty="0" smtClean="0">
                <a:solidFill>
                  <a:schemeClr val="accent6"/>
                </a:solidFill>
              </a:rPr>
              <a:t> ASN </a:t>
            </a:r>
            <a:r>
              <a:rPr lang="en-US" dirty="0" err="1" smtClean="0">
                <a:solidFill>
                  <a:schemeClr val="accent6"/>
                </a:solidFill>
              </a:rPr>
              <a:t>beserta</a:t>
            </a:r>
            <a:r>
              <a:rPr lang="en-US" dirty="0" smtClean="0">
                <a:solidFill>
                  <a:schemeClr val="accent6"/>
                </a:solidFill>
              </a:rPr>
              <a:t> </a:t>
            </a:r>
            <a:r>
              <a:rPr lang="en-US" dirty="0" err="1" smtClean="0">
                <a:solidFill>
                  <a:schemeClr val="accent6"/>
                </a:solidFill>
              </a:rPr>
              <a:t>suami</a:t>
            </a:r>
            <a:r>
              <a:rPr lang="en-US" dirty="0" smtClean="0">
                <a:solidFill>
                  <a:schemeClr val="accent6"/>
                </a:solidFill>
              </a:rPr>
              <a:t>/</a:t>
            </a:r>
            <a:r>
              <a:rPr lang="en-US" dirty="0" err="1" smtClean="0">
                <a:solidFill>
                  <a:schemeClr val="accent6"/>
                </a:solidFill>
              </a:rPr>
              <a:t>istri</a:t>
            </a:r>
            <a:r>
              <a:rPr lang="en-US" dirty="0" smtClean="0">
                <a:solidFill>
                  <a:schemeClr val="accent6"/>
                </a:solidFill>
              </a:rPr>
              <a:t> </a:t>
            </a:r>
            <a:r>
              <a:rPr lang="en-US" dirty="0" err="1" smtClean="0">
                <a:solidFill>
                  <a:schemeClr val="accent6"/>
                </a:solidFill>
              </a:rPr>
              <a:t>dan</a:t>
            </a:r>
            <a:r>
              <a:rPr lang="en-US" dirty="0" smtClean="0">
                <a:solidFill>
                  <a:schemeClr val="accent6"/>
                </a:solidFill>
              </a:rPr>
              <a:t> </a:t>
            </a:r>
            <a:r>
              <a:rPr lang="en-US" dirty="0" err="1" smtClean="0">
                <a:solidFill>
                  <a:schemeClr val="accent6"/>
                </a:solidFill>
              </a:rPr>
              <a:t>anak</a:t>
            </a:r>
            <a:r>
              <a:rPr lang="en-US" dirty="0" smtClean="0">
                <a:solidFill>
                  <a:schemeClr val="accent6"/>
                </a:solidFill>
              </a:rPr>
              <a:t> yang </a:t>
            </a:r>
            <a:r>
              <a:rPr lang="en-US" dirty="0" err="1" smtClean="0">
                <a:solidFill>
                  <a:schemeClr val="accent6"/>
                </a:solidFill>
              </a:rPr>
              <a:t>masih</a:t>
            </a:r>
            <a:r>
              <a:rPr lang="en-US" dirty="0" smtClean="0">
                <a:solidFill>
                  <a:schemeClr val="accent6"/>
                </a:solidFill>
              </a:rPr>
              <a:t> </a:t>
            </a:r>
            <a:r>
              <a:rPr lang="en-US" dirty="0" err="1" smtClean="0">
                <a:solidFill>
                  <a:schemeClr val="accent6"/>
                </a:solidFill>
              </a:rPr>
              <a:t>menjadi</a:t>
            </a:r>
            <a:r>
              <a:rPr lang="en-US" dirty="0" smtClean="0">
                <a:solidFill>
                  <a:schemeClr val="accent6"/>
                </a:solidFill>
              </a:rPr>
              <a:t> </a:t>
            </a:r>
            <a:r>
              <a:rPr lang="en-US" dirty="0" err="1" smtClean="0">
                <a:solidFill>
                  <a:schemeClr val="accent6"/>
                </a:solidFill>
              </a:rPr>
              <a:t>tanggungan</a:t>
            </a:r>
            <a:r>
              <a:rPr lang="en-US" dirty="0" smtClean="0">
                <a:solidFill>
                  <a:schemeClr val="accent6"/>
                </a:solidFill>
              </a:rPr>
              <a:t>, </a:t>
            </a:r>
            <a:r>
              <a:rPr lang="en-US" dirty="0" err="1" smtClean="0">
                <a:solidFill>
                  <a:schemeClr val="accent6"/>
                </a:solidFill>
              </a:rPr>
              <a:t>baik</a:t>
            </a:r>
            <a:r>
              <a:rPr lang="en-US" dirty="0" smtClean="0">
                <a:solidFill>
                  <a:schemeClr val="accent6"/>
                </a:solidFill>
              </a:rPr>
              <a:t> </a:t>
            </a:r>
            <a:r>
              <a:rPr lang="en-US" dirty="0" err="1" smtClean="0">
                <a:solidFill>
                  <a:schemeClr val="accent6"/>
                </a:solidFill>
              </a:rPr>
              <a:t>berupa</a:t>
            </a:r>
            <a:r>
              <a:rPr lang="en-US" dirty="0" smtClean="0">
                <a:solidFill>
                  <a:schemeClr val="accent6"/>
                </a:solidFill>
              </a:rPr>
              <a:t> </a:t>
            </a:r>
            <a:r>
              <a:rPr lang="en-US" dirty="0" err="1" smtClean="0">
                <a:solidFill>
                  <a:schemeClr val="accent6"/>
                </a:solidFill>
              </a:rPr>
              <a:t>harta</a:t>
            </a:r>
            <a:r>
              <a:rPr lang="en-US" dirty="0" smtClean="0">
                <a:solidFill>
                  <a:schemeClr val="accent6"/>
                </a:solidFill>
              </a:rPr>
              <a:t> </a:t>
            </a:r>
            <a:r>
              <a:rPr lang="en-US" dirty="0" err="1" smtClean="0">
                <a:solidFill>
                  <a:schemeClr val="accent6"/>
                </a:solidFill>
              </a:rPr>
              <a:t>bergerak</a:t>
            </a:r>
            <a:r>
              <a:rPr lang="en-US" dirty="0" smtClean="0">
                <a:solidFill>
                  <a:schemeClr val="accent6"/>
                </a:solidFill>
              </a:rPr>
              <a:t>, </a:t>
            </a:r>
            <a:r>
              <a:rPr lang="en-US" dirty="0" err="1" smtClean="0">
                <a:solidFill>
                  <a:schemeClr val="accent6"/>
                </a:solidFill>
              </a:rPr>
              <a:t>harta</a:t>
            </a:r>
            <a:r>
              <a:rPr lang="en-US" dirty="0" smtClean="0">
                <a:solidFill>
                  <a:schemeClr val="accent6"/>
                </a:solidFill>
              </a:rPr>
              <a:t> </a:t>
            </a:r>
            <a:r>
              <a:rPr lang="en-US" dirty="0" err="1" smtClean="0">
                <a:solidFill>
                  <a:schemeClr val="accent6"/>
                </a:solidFill>
              </a:rPr>
              <a:t>tidak</a:t>
            </a:r>
            <a:r>
              <a:rPr lang="en-US" dirty="0" smtClean="0">
                <a:solidFill>
                  <a:schemeClr val="accent6"/>
                </a:solidFill>
              </a:rPr>
              <a:t> </a:t>
            </a:r>
            <a:r>
              <a:rPr lang="en-US" dirty="0" err="1" smtClean="0">
                <a:solidFill>
                  <a:schemeClr val="accent6"/>
                </a:solidFill>
              </a:rPr>
              <a:t>bergerak</a:t>
            </a:r>
            <a:r>
              <a:rPr lang="en-US" dirty="0" smtClean="0">
                <a:solidFill>
                  <a:schemeClr val="accent6"/>
                </a:solidFill>
              </a:rPr>
              <a:t> </a:t>
            </a:r>
            <a:r>
              <a:rPr lang="en-US" dirty="0" err="1" smtClean="0">
                <a:solidFill>
                  <a:schemeClr val="accent6"/>
                </a:solidFill>
              </a:rPr>
              <a:t>maupun</a:t>
            </a:r>
            <a:r>
              <a:rPr lang="en-US" dirty="0" smtClean="0">
                <a:solidFill>
                  <a:schemeClr val="accent6"/>
                </a:solidFill>
              </a:rPr>
              <a:t> </a:t>
            </a:r>
            <a:r>
              <a:rPr lang="en-US" dirty="0" err="1" smtClean="0">
                <a:solidFill>
                  <a:schemeClr val="accent6"/>
                </a:solidFill>
              </a:rPr>
              <a:t>hak-hak</a:t>
            </a:r>
            <a:r>
              <a:rPr lang="en-US" dirty="0" smtClean="0">
                <a:solidFill>
                  <a:schemeClr val="accent6"/>
                </a:solidFill>
              </a:rPr>
              <a:t> </a:t>
            </a:r>
            <a:r>
              <a:rPr lang="en-US" dirty="0" err="1" smtClean="0">
                <a:solidFill>
                  <a:schemeClr val="accent6"/>
                </a:solidFill>
              </a:rPr>
              <a:t>lainnya</a:t>
            </a:r>
            <a:r>
              <a:rPr lang="en-US" dirty="0" smtClean="0">
                <a:solidFill>
                  <a:schemeClr val="accent6"/>
                </a:solidFill>
              </a:rPr>
              <a:t>, yang </a:t>
            </a:r>
            <a:r>
              <a:rPr lang="en-US" dirty="0" err="1" smtClean="0">
                <a:solidFill>
                  <a:schemeClr val="accent6"/>
                </a:solidFill>
              </a:rPr>
              <a:t>dapat</a:t>
            </a:r>
            <a:r>
              <a:rPr lang="en-US" dirty="0" smtClean="0">
                <a:solidFill>
                  <a:schemeClr val="accent6"/>
                </a:solidFill>
              </a:rPr>
              <a:t> d</a:t>
            </a:r>
            <a:r>
              <a:rPr lang="id-ID" dirty="0" smtClean="0">
                <a:solidFill>
                  <a:schemeClr val="accent6"/>
                </a:solidFill>
              </a:rPr>
              <a:t>i</a:t>
            </a:r>
            <a:r>
              <a:rPr lang="en-US" dirty="0" err="1" smtClean="0">
                <a:solidFill>
                  <a:schemeClr val="accent6"/>
                </a:solidFill>
              </a:rPr>
              <a:t>nilai</a:t>
            </a:r>
            <a:r>
              <a:rPr lang="en-US" dirty="0" smtClean="0">
                <a:solidFill>
                  <a:schemeClr val="accent6"/>
                </a:solidFill>
              </a:rPr>
              <a:t> </a:t>
            </a:r>
            <a:r>
              <a:rPr lang="en-US" dirty="0" err="1" smtClean="0">
                <a:solidFill>
                  <a:schemeClr val="accent6"/>
                </a:solidFill>
              </a:rPr>
              <a:t>dengan</a:t>
            </a:r>
            <a:r>
              <a:rPr lang="en-US" dirty="0" smtClean="0">
                <a:solidFill>
                  <a:schemeClr val="accent6"/>
                </a:solidFill>
              </a:rPr>
              <a:t> </a:t>
            </a:r>
            <a:r>
              <a:rPr lang="en-US" dirty="0" err="1" smtClean="0">
                <a:solidFill>
                  <a:schemeClr val="accent6"/>
                </a:solidFill>
              </a:rPr>
              <a:t>uang</a:t>
            </a:r>
            <a:r>
              <a:rPr lang="en-US" dirty="0" smtClean="0">
                <a:solidFill>
                  <a:schemeClr val="accent6"/>
                </a:solidFill>
              </a:rPr>
              <a:t> yang </a:t>
            </a:r>
            <a:r>
              <a:rPr lang="en-US" dirty="0" err="1" smtClean="0">
                <a:solidFill>
                  <a:schemeClr val="accent6"/>
                </a:solidFill>
              </a:rPr>
              <a:t>diperoleh</a:t>
            </a:r>
            <a:r>
              <a:rPr lang="en-US" dirty="0" smtClean="0">
                <a:solidFill>
                  <a:schemeClr val="accent6"/>
                </a:solidFill>
              </a:rPr>
              <a:t> </a:t>
            </a:r>
            <a:r>
              <a:rPr lang="en-US" dirty="0" err="1" smtClean="0">
                <a:solidFill>
                  <a:schemeClr val="accent6"/>
                </a:solidFill>
              </a:rPr>
              <a:t>sebelum</a:t>
            </a:r>
            <a:r>
              <a:rPr lang="en-US" dirty="0" smtClean="0">
                <a:solidFill>
                  <a:schemeClr val="accent6"/>
                </a:solidFill>
              </a:rPr>
              <a:t>, </a:t>
            </a:r>
            <a:r>
              <a:rPr lang="en-US" dirty="0" err="1" smtClean="0">
                <a:solidFill>
                  <a:schemeClr val="accent6"/>
                </a:solidFill>
              </a:rPr>
              <a:t>selama</a:t>
            </a:r>
            <a:r>
              <a:rPr lang="en-US" dirty="0" smtClean="0">
                <a:solidFill>
                  <a:schemeClr val="accent6"/>
                </a:solidFill>
              </a:rPr>
              <a:t> </a:t>
            </a:r>
            <a:r>
              <a:rPr lang="en-US" dirty="0" err="1" smtClean="0">
                <a:solidFill>
                  <a:schemeClr val="accent6"/>
                </a:solidFill>
              </a:rPr>
              <a:t>dan</a:t>
            </a:r>
            <a:r>
              <a:rPr lang="en-US" dirty="0" smtClean="0">
                <a:solidFill>
                  <a:schemeClr val="accent6"/>
                </a:solidFill>
              </a:rPr>
              <a:t> </a:t>
            </a:r>
            <a:r>
              <a:rPr lang="en-US" dirty="0" err="1" smtClean="0">
                <a:solidFill>
                  <a:schemeClr val="accent6"/>
                </a:solidFill>
              </a:rPr>
              <a:t>setelah</a:t>
            </a:r>
            <a:r>
              <a:rPr lang="en-US" dirty="0" smtClean="0">
                <a:solidFill>
                  <a:schemeClr val="accent6"/>
                </a:solidFill>
              </a:rPr>
              <a:t> </a:t>
            </a:r>
            <a:r>
              <a:rPr lang="en-US" dirty="0" err="1" smtClean="0">
                <a:solidFill>
                  <a:schemeClr val="accent6"/>
                </a:solidFill>
              </a:rPr>
              <a:t>memangku</a:t>
            </a:r>
            <a:r>
              <a:rPr lang="en-US" dirty="0" smtClean="0">
                <a:solidFill>
                  <a:schemeClr val="accent6"/>
                </a:solidFill>
              </a:rPr>
              <a:t> </a:t>
            </a:r>
            <a:r>
              <a:rPr lang="en-US" dirty="0" err="1" smtClean="0">
                <a:solidFill>
                  <a:schemeClr val="accent6"/>
                </a:solidFill>
              </a:rPr>
              <a:t>jabatan</a:t>
            </a:r>
            <a:endParaRPr lang="id-ID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/>
        <p:txBody>
          <a:bodyPr tIns="442213" rtlCol="0"/>
          <a:lstStyle/>
          <a:p>
            <a:pPr marL="27241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>
                <a:solidFill>
                  <a:schemeClr val="bg1"/>
                </a:solidFill>
              </a:rPr>
              <a:t>PENYAMPAIAN LHKASN</a:t>
            </a:r>
            <a:endParaRPr spc="-5" dirty="0">
              <a:solidFill>
                <a:schemeClr val="bg1"/>
              </a:solidFill>
            </a:endParaRPr>
          </a:p>
        </p:txBody>
      </p:sp>
      <p:sp>
        <p:nvSpPr>
          <p:cNvPr id="9221" name="object 5"/>
          <p:cNvSpPr>
            <a:spLocks/>
          </p:cNvSpPr>
          <p:nvPr/>
        </p:nvSpPr>
        <p:spPr bwMode="auto">
          <a:xfrm>
            <a:off x="981075" y="1657350"/>
            <a:ext cx="5719763" cy="822325"/>
          </a:xfrm>
          <a:custGeom>
            <a:avLst/>
            <a:gdLst>
              <a:gd name="T0" fmla="*/ 0 w 5720080"/>
              <a:gd name="T1" fmla="*/ 0 h 822960"/>
              <a:gd name="T2" fmla="*/ 5308092 w 5720080"/>
              <a:gd name="T3" fmla="*/ 0 h 822960"/>
              <a:gd name="T4" fmla="*/ 5719572 w 5720080"/>
              <a:gd name="T5" fmla="*/ 411479 h 822960"/>
              <a:gd name="T6" fmla="*/ 5308092 w 5720080"/>
              <a:gd name="T7" fmla="*/ 822960 h 822960"/>
              <a:gd name="T8" fmla="*/ 0 w 5720080"/>
              <a:gd name="T9" fmla="*/ 822960 h 822960"/>
              <a:gd name="T10" fmla="*/ 0 w 5720080"/>
              <a:gd name="T11" fmla="*/ 0 h 82296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5720080"/>
              <a:gd name="T19" fmla="*/ 0 h 822960"/>
              <a:gd name="T20" fmla="*/ 5720080 w 5720080"/>
              <a:gd name="T21" fmla="*/ 822960 h 82296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5720080" h="822960">
                <a:moveTo>
                  <a:pt x="0" y="0"/>
                </a:moveTo>
                <a:lnTo>
                  <a:pt x="5308092" y="0"/>
                </a:lnTo>
                <a:lnTo>
                  <a:pt x="5719572" y="411479"/>
                </a:lnTo>
                <a:lnTo>
                  <a:pt x="5308092" y="822960"/>
                </a:lnTo>
                <a:lnTo>
                  <a:pt x="0" y="822960"/>
                </a:lnTo>
                <a:lnTo>
                  <a:pt x="0" y="0"/>
                </a:lnTo>
                <a:close/>
              </a:path>
            </a:pathLst>
          </a:custGeom>
          <a:noFill/>
          <a:ln w="12192">
            <a:solidFill>
              <a:srgbClr val="70883E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9223" name="object 7"/>
          <p:cNvSpPr>
            <a:spLocks/>
          </p:cNvSpPr>
          <p:nvPr/>
        </p:nvSpPr>
        <p:spPr bwMode="auto">
          <a:xfrm>
            <a:off x="981075" y="2536825"/>
            <a:ext cx="5719763" cy="1266825"/>
          </a:xfrm>
          <a:custGeom>
            <a:avLst/>
            <a:gdLst>
              <a:gd name="T0" fmla="*/ 0 w 5720080"/>
              <a:gd name="T1" fmla="*/ 0 h 1266825"/>
              <a:gd name="T2" fmla="*/ 5086350 w 5720080"/>
              <a:gd name="T3" fmla="*/ 0 h 1266825"/>
              <a:gd name="T4" fmla="*/ 5719572 w 5720080"/>
              <a:gd name="T5" fmla="*/ 633222 h 1266825"/>
              <a:gd name="T6" fmla="*/ 5086350 w 5720080"/>
              <a:gd name="T7" fmla="*/ 1266444 h 1266825"/>
              <a:gd name="T8" fmla="*/ 0 w 5720080"/>
              <a:gd name="T9" fmla="*/ 1266444 h 1266825"/>
              <a:gd name="T10" fmla="*/ 0 w 5720080"/>
              <a:gd name="T11" fmla="*/ 0 h 1266825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5720080"/>
              <a:gd name="T19" fmla="*/ 0 h 1266825"/>
              <a:gd name="T20" fmla="*/ 5720080 w 5720080"/>
              <a:gd name="T21" fmla="*/ 1266825 h 1266825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5720080" h="1266825">
                <a:moveTo>
                  <a:pt x="0" y="0"/>
                </a:moveTo>
                <a:lnTo>
                  <a:pt x="5086350" y="0"/>
                </a:lnTo>
                <a:lnTo>
                  <a:pt x="5719572" y="633222"/>
                </a:lnTo>
                <a:lnTo>
                  <a:pt x="5086350" y="1266444"/>
                </a:lnTo>
                <a:lnTo>
                  <a:pt x="0" y="1266444"/>
                </a:lnTo>
                <a:lnTo>
                  <a:pt x="0" y="0"/>
                </a:lnTo>
                <a:close/>
              </a:path>
            </a:pathLst>
          </a:custGeom>
          <a:noFill/>
          <a:ln w="12192">
            <a:solidFill>
              <a:srgbClr val="70883E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9225" name="object 9"/>
          <p:cNvSpPr>
            <a:spLocks/>
          </p:cNvSpPr>
          <p:nvPr/>
        </p:nvSpPr>
        <p:spPr bwMode="auto">
          <a:xfrm>
            <a:off x="981075" y="3862388"/>
            <a:ext cx="5719763" cy="822325"/>
          </a:xfrm>
          <a:custGeom>
            <a:avLst/>
            <a:gdLst>
              <a:gd name="T0" fmla="*/ 0 w 5720080"/>
              <a:gd name="T1" fmla="*/ 0 h 822960"/>
              <a:gd name="T2" fmla="*/ 5308092 w 5720080"/>
              <a:gd name="T3" fmla="*/ 0 h 822960"/>
              <a:gd name="T4" fmla="*/ 5719572 w 5720080"/>
              <a:gd name="T5" fmla="*/ 411479 h 822960"/>
              <a:gd name="T6" fmla="*/ 5308092 w 5720080"/>
              <a:gd name="T7" fmla="*/ 822959 h 822960"/>
              <a:gd name="T8" fmla="*/ 0 w 5720080"/>
              <a:gd name="T9" fmla="*/ 822959 h 822960"/>
              <a:gd name="T10" fmla="*/ 0 w 5720080"/>
              <a:gd name="T11" fmla="*/ 0 h 82296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5720080"/>
              <a:gd name="T19" fmla="*/ 0 h 822960"/>
              <a:gd name="T20" fmla="*/ 5720080 w 5720080"/>
              <a:gd name="T21" fmla="*/ 822960 h 82296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5720080" h="822960">
                <a:moveTo>
                  <a:pt x="0" y="0"/>
                </a:moveTo>
                <a:lnTo>
                  <a:pt x="5308092" y="0"/>
                </a:lnTo>
                <a:lnTo>
                  <a:pt x="5719572" y="411479"/>
                </a:lnTo>
                <a:lnTo>
                  <a:pt x="5308092" y="822959"/>
                </a:lnTo>
                <a:lnTo>
                  <a:pt x="0" y="822959"/>
                </a:lnTo>
                <a:lnTo>
                  <a:pt x="0" y="0"/>
                </a:lnTo>
                <a:close/>
              </a:path>
            </a:pathLst>
          </a:custGeom>
          <a:noFill/>
          <a:ln w="12191">
            <a:solidFill>
              <a:srgbClr val="70883E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9227" name="object 11"/>
          <p:cNvSpPr>
            <a:spLocks/>
          </p:cNvSpPr>
          <p:nvPr/>
        </p:nvSpPr>
        <p:spPr bwMode="auto">
          <a:xfrm>
            <a:off x="981075" y="4743450"/>
            <a:ext cx="5719763" cy="692150"/>
          </a:xfrm>
          <a:custGeom>
            <a:avLst/>
            <a:gdLst>
              <a:gd name="T0" fmla="*/ 0 w 5720080"/>
              <a:gd name="T1" fmla="*/ 0 h 693420"/>
              <a:gd name="T2" fmla="*/ 5372861 w 5720080"/>
              <a:gd name="T3" fmla="*/ 0 h 693420"/>
              <a:gd name="T4" fmla="*/ 5719572 w 5720080"/>
              <a:gd name="T5" fmla="*/ 346710 h 693420"/>
              <a:gd name="T6" fmla="*/ 5372861 w 5720080"/>
              <a:gd name="T7" fmla="*/ 693420 h 693420"/>
              <a:gd name="T8" fmla="*/ 0 w 5720080"/>
              <a:gd name="T9" fmla="*/ 693420 h 693420"/>
              <a:gd name="T10" fmla="*/ 0 w 5720080"/>
              <a:gd name="T11" fmla="*/ 0 h 69342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5720080"/>
              <a:gd name="T19" fmla="*/ 0 h 693420"/>
              <a:gd name="T20" fmla="*/ 5720080 w 5720080"/>
              <a:gd name="T21" fmla="*/ 693420 h 69342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5720080" h="693420">
                <a:moveTo>
                  <a:pt x="0" y="0"/>
                </a:moveTo>
                <a:lnTo>
                  <a:pt x="5372861" y="0"/>
                </a:lnTo>
                <a:lnTo>
                  <a:pt x="5719572" y="346710"/>
                </a:lnTo>
                <a:lnTo>
                  <a:pt x="5372861" y="693420"/>
                </a:lnTo>
                <a:lnTo>
                  <a:pt x="0" y="693420"/>
                </a:lnTo>
                <a:lnTo>
                  <a:pt x="0" y="0"/>
                </a:lnTo>
                <a:close/>
              </a:path>
            </a:pathLst>
          </a:custGeom>
          <a:noFill/>
          <a:ln w="12191">
            <a:solidFill>
              <a:srgbClr val="8B3836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9229" name="object 13"/>
          <p:cNvSpPr>
            <a:spLocks/>
          </p:cNvSpPr>
          <p:nvPr/>
        </p:nvSpPr>
        <p:spPr bwMode="auto">
          <a:xfrm>
            <a:off x="981075" y="5494338"/>
            <a:ext cx="5719763" cy="673100"/>
          </a:xfrm>
          <a:custGeom>
            <a:avLst/>
            <a:gdLst>
              <a:gd name="T0" fmla="*/ 0 w 5720080"/>
              <a:gd name="T1" fmla="*/ 0 h 673735"/>
              <a:gd name="T2" fmla="*/ 5382768 w 5720080"/>
              <a:gd name="T3" fmla="*/ 0 h 673735"/>
              <a:gd name="T4" fmla="*/ 5719572 w 5720080"/>
              <a:gd name="T5" fmla="*/ 336803 h 673735"/>
              <a:gd name="T6" fmla="*/ 5382768 w 5720080"/>
              <a:gd name="T7" fmla="*/ 673607 h 673735"/>
              <a:gd name="T8" fmla="*/ 0 w 5720080"/>
              <a:gd name="T9" fmla="*/ 673607 h 673735"/>
              <a:gd name="T10" fmla="*/ 0 w 5720080"/>
              <a:gd name="T11" fmla="*/ 0 h 673735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5720080"/>
              <a:gd name="T19" fmla="*/ 0 h 673735"/>
              <a:gd name="T20" fmla="*/ 5720080 w 5720080"/>
              <a:gd name="T21" fmla="*/ 673735 h 673735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5720080" h="673735">
                <a:moveTo>
                  <a:pt x="0" y="0"/>
                </a:moveTo>
                <a:lnTo>
                  <a:pt x="5382768" y="0"/>
                </a:lnTo>
                <a:lnTo>
                  <a:pt x="5719572" y="336803"/>
                </a:lnTo>
                <a:lnTo>
                  <a:pt x="5382768" y="673607"/>
                </a:lnTo>
                <a:lnTo>
                  <a:pt x="0" y="673607"/>
                </a:lnTo>
                <a:lnTo>
                  <a:pt x="0" y="0"/>
                </a:lnTo>
                <a:close/>
              </a:path>
            </a:pathLst>
          </a:custGeom>
          <a:noFill/>
          <a:ln w="12191">
            <a:solidFill>
              <a:srgbClr val="8B3836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pic>
        <p:nvPicPr>
          <p:cNvPr id="17" name="Picture 16" descr="form lhkasn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77000" y="1676400"/>
            <a:ext cx="2667000" cy="2743200"/>
          </a:xfrm>
          <a:prstGeom prst="rect">
            <a:avLst/>
          </a:prstGeom>
        </p:spPr>
      </p:pic>
      <p:sp>
        <p:nvSpPr>
          <p:cNvPr id="18" name="Rounded Rectangle 17"/>
          <p:cNvSpPr/>
          <p:nvPr/>
        </p:nvSpPr>
        <p:spPr>
          <a:xfrm>
            <a:off x="304800" y="1524000"/>
            <a:ext cx="5562600" cy="1524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400" dirty="0" smtClean="0">
                <a:solidFill>
                  <a:schemeClr val="tx1"/>
                </a:solidFill>
              </a:rPr>
              <a:t>PNS </a:t>
            </a:r>
            <a:r>
              <a:rPr lang="en-US" sz="2400" dirty="0" err="1" smtClean="0">
                <a:solidFill>
                  <a:schemeClr val="tx1"/>
                </a:solidFill>
              </a:rPr>
              <a:t>Wajib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menyampaikan</a:t>
            </a:r>
            <a:r>
              <a:rPr lang="en-US" sz="2400" dirty="0" smtClean="0">
                <a:solidFill>
                  <a:schemeClr val="tx1"/>
                </a:solidFill>
              </a:rPr>
              <a:t> LHKASN, </a:t>
            </a:r>
            <a:r>
              <a:rPr lang="en-US" sz="2400" dirty="0" err="1" smtClean="0">
                <a:solidFill>
                  <a:schemeClr val="tx1"/>
                </a:solidFill>
              </a:rPr>
              <a:t>kecuali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bagi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penyelenggara</a:t>
            </a:r>
            <a:r>
              <a:rPr lang="en-US" sz="2400" dirty="0" smtClean="0">
                <a:solidFill>
                  <a:schemeClr val="tx1"/>
                </a:solidFill>
              </a:rPr>
              <a:t> Negara yang </a:t>
            </a:r>
            <a:r>
              <a:rPr lang="en-US" sz="2400" dirty="0" err="1" smtClean="0">
                <a:solidFill>
                  <a:schemeClr val="tx1"/>
                </a:solidFill>
              </a:rPr>
              <a:t>wajib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menyampaikan</a:t>
            </a:r>
            <a:r>
              <a:rPr lang="en-US" sz="2400" dirty="0" smtClean="0">
                <a:solidFill>
                  <a:schemeClr val="tx1"/>
                </a:solidFill>
              </a:rPr>
              <a:t> LHKPN </a:t>
            </a:r>
            <a:r>
              <a:rPr lang="en-US" sz="2400" dirty="0" err="1" smtClean="0">
                <a:solidFill>
                  <a:schemeClr val="tx1"/>
                </a:solidFill>
              </a:rPr>
              <a:t>kepada</a:t>
            </a:r>
            <a:r>
              <a:rPr lang="en-US" sz="2400" dirty="0" smtClean="0">
                <a:solidFill>
                  <a:schemeClr val="tx1"/>
                </a:solidFill>
              </a:rPr>
              <a:t> KPK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762000" y="3200400"/>
            <a:ext cx="5562600" cy="1828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000" dirty="0" smtClean="0">
                <a:solidFill>
                  <a:sysClr val="windowText" lastClr="000000"/>
                </a:solidFill>
              </a:rPr>
              <a:t>LHKASN </a:t>
            </a:r>
            <a:r>
              <a:rPr lang="en-US" sz="2000" dirty="0" err="1" smtClean="0">
                <a:solidFill>
                  <a:sysClr val="windowText" lastClr="000000"/>
                </a:solidFill>
              </a:rPr>
              <a:t>dibuat</a:t>
            </a:r>
            <a:r>
              <a:rPr lang="en-US" sz="2000" dirty="0" smtClean="0">
                <a:solidFill>
                  <a:sysClr val="windowText" lastClr="000000"/>
                </a:solidFill>
              </a:rPr>
              <a:t> </a:t>
            </a:r>
            <a:r>
              <a:rPr lang="en-US" sz="2000" dirty="0" err="1" smtClean="0">
                <a:solidFill>
                  <a:sysClr val="windowText" lastClr="000000"/>
                </a:solidFill>
              </a:rPr>
              <a:t>dengan</a:t>
            </a:r>
            <a:r>
              <a:rPr lang="en-US" sz="2000" dirty="0" smtClean="0">
                <a:solidFill>
                  <a:sysClr val="windowText" lastClr="000000"/>
                </a:solidFill>
              </a:rPr>
              <a:t> </a:t>
            </a:r>
            <a:r>
              <a:rPr lang="en-US" sz="2000" dirty="0" err="1" smtClean="0">
                <a:solidFill>
                  <a:sysClr val="windowText" lastClr="000000"/>
                </a:solidFill>
              </a:rPr>
              <a:t>mengisi</a:t>
            </a:r>
            <a:r>
              <a:rPr lang="en-US" sz="2000" dirty="0" smtClean="0">
                <a:solidFill>
                  <a:sysClr val="windowText" lastClr="000000"/>
                </a:solidFill>
              </a:rPr>
              <a:t> </a:t>
            </a:r>
            <a:r>
              <a:rPr lang="en-US" sz="2000" dirty="0" err="1" smtClean="0">
                <a:solidFill>
                  <a:sysClr val="windowText" lastClr="000000"/>
                </a:solidFill>
              </a:rPr>
              <a:t>formulir</a:t>
            </a:r>
            <a:r>
              <a:rPr lang="en-US" sz="2000" dirty="0" smtClean="0">
                <a:solidFill>
                  <a:sysClr val="windowText" lastClr="000000"/>
                </a:solidFill>
              </a:rPr>
              <a:t> </a:t>
            </a:r>
            <a:r>
              <a:rPr lang="en-US" sz="2000" dirty="0" err="1" smtClean="0">
                <a:solidFill>
                  <a:sysClr val="windowText" lastClr="000000"/>
                </a:solidFill>
              </a:rPr>
              <a:t>melalui</a:t>
            </a:r>
            <a:r>
              <a:rPr lang="en-US" sz="2000" dirty="0" smtClean="0">
                <a:solidFill>
                  <a:sysClr val="windowText" lastClr="000000"/>
                </a:solidFill>
              </a:rPr>
              <a:t> </a:t>
            </a:r>
            <a:r>
              <a:rPr lang="en-US" sz="2000" dirty="0" err="1" smtClean="0">
                <a:solidFill>
                  <a:sysClr val="windowText" lastClr="000000"/>
                </a:solidFill>
              </a:rPr>
              <a:t>aplikasi</a:t>
            </a:r>
            <a:r>
              <a:rPr lang="en-US" sz="2000" dirty="0" smtClean="0">
                <a:solidFill>
                  <a:sysClr val="windowText" lastClr="000000"/>
                </a:solidFill>
              </a:rPr>
              <a:t> </a:t>
            </a:r>
            <a:r>
              <a:rPr lang="en-US" sz="2000" dirty="0" err="1" smtClean="0">
                <a:solidFill>
                  <a:sysClr val="windowText" lastClr="000000"/>
                </a:solidFill>
              </a:rPr>
              <a:t>dengan</a:t>
            </a:r>
            <a:r>
              <a:rPr lang="en-US" sz="2000" dirty="0" smtClean="0">
                <a:solidFill>
                  <a:sysClr val="windowText" lastClr="000000"/>
                </a:solidFill>
              </a:rPr>
              <a:t> </a:t>
            </a:r>
            <a:r>
              <a:rPr lang="en-US" sz="2000" dirty="0" err="1" smtClean="0">
                <a:solidFill>
                  <a:sysClr val="windowText" lastClr="000000"/>
                </a:solidFill>
              </a:rPr>
              <a:t>alamat</a:t>
            </a:r>
            <a:r>
              <a:rPr lang="en-US" sz="2000" dirty="0" smtClean="0">
                <a:solidFill>
                  <a:sysClr val="windowText" lastClr="000000"/>
                </a:solidFill>
              </a:rPr>
              <a:t> website https://siharka.menpan.go.id</a:t>
            </a:r>
            <a:endParaRPr lang="en-US" sz="2000" dirty="0">
              <a:solidFill>
                <a:sysClr val="windowText" lastClr="000000"/>
              </a:solidFill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990600" y="5181600"/>
            <a:ext cx="7162800" cy="1371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400" dirty="0" err="1" smtClean="0">
                <a:solidFill>
                  <a:schemeClr val="tx1"/>
                </a:solidFill>
              </a:rPr>
              <a:t>Bukti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lapor</a:t>
            </a:r>
            <a:r>
              <a:rPr lang="en-US" sz="2400" dirty="0" smtClean="0">
                <a:solidFill>
                  <a:schemeClr val="tx1"/>
                </a:solidFill>
              </a:rPr>
              <a:t> LHKASN </a:t>
            </a:r>
            <a:r>
              <a:rPr lang="en-US" sz="2400" dirty="0" err="1" smtClean="0">
                <a:solidFill>
                  <a:schemeClr val="tx1"/>
                </a:solidFill>
              </a:rPr>
              <a:t>disampaikan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Perangkat</a:t>
            </a:r>
            <a:r>
              <a:rPr lang="en-US" sz="2400" dirty="0" smtClean="0">
                <a:solidFill>
                  <a:schemeClr val="tx1"/>
                </a:solidFill>
              </a:rPr>
              <a:t> Daerah </a:t>
            </a:r>
            <a:r>
              <a:rPr lang="en-US" sz="2400" dirty="0" err="1" smtClean="0">
                <a:solidFill>
                  <a:schemeClr val="tx1"/>
                </a:solidFill>
              </a:rPr>
              <a:t>Masing-masing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melalui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Pejabat</a:t>
            </a:r>
            <a:r>
              <a:rPr lang="en-US" sz="2400" dirty="0" smtClean="0">
                <a:solidFill>
                  <a:schemeClr val="tx1"/>
                </a:solidFill>
              </a:rPr>
              <a:t> yang </a:t>
            </a:r>
            <a:r>
              <a:rPr lang="en-US" sz="2400" dirty="0" err="1" smtClean="0">
                <a:solidFill>
                  <a:schemeClr val="tx1"/>
                </a:solidFill>
              </a:rPr>
              <a:t>membidangi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kepegawaian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/>
        <p:txBody>
          <a:bodyPr tIns="442213" rtlCol="0"/>
          <a:lstStyle/>
          <a:p>
            <a:pPr marL="27241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>
                <a:solidFill>
                  <a:schemeClr val="bg1"/>
                </a:solidFill>
              </a:rPr>
              <a:t>PENYAMPAIAN LHKASN</a:t>
            </a:r>
            <a:endParaRPr spc="-5" dirty="0">
              <a:solidFill>
                <a:schemeClr val="bg1"/>
              </a:solidFill>
            </a:endParaRPr>
          </a:p>
        </p:txBody>
      </p:sp>
      <p:sp>
        <p:nvSpPr>
          <p:cNvPr id="9221" name="object 5"/>
          <p:cNvSpPr>
            <a:spLocks/>
          </p:cNvSpPr>
          <p:nvPr/>
        </p:nvSpPr>
        <p:spPr bwMode="auto">
          <a:xfrm>
            <a:off x="981075" y="1657350"/>
            <a:ext cx="5719763" cy="822325"/>
          </a:xfrm>
          <a:custGeom>
            <a:avLst/>
            <a:gdLst>
              <a:gd name="T0" fmla="*/ 0 w 5720080"/>
              <a:gd name="T1" fmla="*/ 0 h 822960"/>
              <a:gd name="T2" fmla="*/ 5308092 w 5720080"/>
              <a:gd name="T3" fmla="*/ 0 h 822960"/>
              <a:gd name="T4" fmla="*/ 5719572 w 5720080"/>
              <a:gd name="T5" fmla="*/ 411479 h 822960"/>
              <a:gd name="T6" fmla="*/ 5308092 w 5720080"/>
              <a:gd name="T7" fmla="*/ 822960 h 822960"/>
              <a:gd name="T8" fmla="*/ 0 w 5720080"/>
              <a:gd name="T9" fmla="*/ 822960 h 822960"/>
              <a:gd name="T10" fmla="*/ 0 w 5720080"/>
              <a:gd name="T11" fmla="*/ 0 h 82296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5720080"/>
              <a:gd name="T19" fmla="*/ 0 h 822960"/>
              <a:gd name="T20" fmla="*/ 5720080 w 5720080"/>
              <a:gd name="T21" fmla="*/ 822960 h 82296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5720080" h="822960">
                <a:moveTo>
                  <a:pt x="0" y="0"/>
                </a:moveTo>
                <a:lnTo>
                  <a:pt x="5308092" y="0"/>
                </a:lnTo>
                <a:lnTo>
                  <a:pt x="5719572" y="411479"/>
                </a:lnTo>
                <a:lnTo>
                  <a:pt x="5308092" y="822960"/>
                </a:lnTo>
                <a:lnTo>
                  <a:pt x="0" y="822960"/>
                </a:lnTo>
                <a:lnTo>
                  <a:pt x="0" y="0"/>
                </a:lnTo>
                <a:close/>
              </a:path>
            </a:pathLst>
          </a:custGeom>
          <a:noFill/>
          <a:ln w="12192">
            <a:solidFill>
              <a:srgbClr val="70883E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9223" name="object 7"/>
          <p:cNvSpPr>
            <a:spLocks/>
          </p:cNvSpPr>
          <p:nvPr/>
        </p:nvSpPr>
        <p:spPr bwMode="auto">
          <a:xfrm>
            <a:off x="981075" y="2536825"/>
            <a:ext cx="5719763" cy="1266825"/>
          </a:xfrm>
          <a:custGeom>
            <a:avLst/>
            <a:gdLst>
              <a:gd name="T0" fmla="*/ 0 w 5720080"/>
              <a:gd name="T1" fmla="*/ 0 h 1266825"/>
              <a:gd name="T2" fmla="*/ 5086350 w 5720080"/>
              <a:gd name="T3" fmla="*/ 0 h 1266825"/>
              <a:gd name="T4" fmla="*/ 5719572 w 5720080"/>
              <a:gd name="T5" fmla="*/ 633222 h 1266825"/>
              <a:gd name="T6" fmla="*/ 5086350 w 5720080"/>
              <a:gd name="T7" fmla="*/ 1266444 h 1266825"/>
              <a:gd name="T8" fmla="*/ 0 w 5720080"/>
              <a:gd name="T9" fmla="*/ 1266444 h 1266825"/>
              <a:gd name="T10" fmla="*/ 0 w 5720080"/>
              <a:gd name="T11" fmla="*/ 0 h 1266825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5720080"/>
              <a:gd name="T19" fmla="*/ 0 h 1266825"/>
              <a:gd name="T20" fmla="*/ 5720080 w 5720080"/>
              <a:gd name="T21" fmla="*/ 1266825 h 1266825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5720080" h="1266825">
                <a:moveTo>
                  <a:pt x="0" y="0"/>
                </a:moveTo>
                <a:lnTo>
                  <a:pt x="5086350" y="0"/>
                </a:lnTo>
                <a:lnTo>
                  <a:pt x="5719572" y="633222"/>
                </a:lnTo>
                <a:lnTo>
                  <a:pt x="5086350" y="1266444"/>
                </a:lnTo>
                <a:lnTo>
                  <a:pt x="0" y="1266444"/>
                </a:lnTo>
                <a:lnTo>
                  <a:pt x="0" y="0"/>
                </a:lnTo>
                <a:close/>
              </a:path>
            </a:pathLst>
          </a:custGeom>
          <a:noFill/>
          <a:ln w="12192">
            <a:solidFill>
              <a:srgbClr val="70883E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9225" name="object 9"/>
          <p:cNvSpPr>
            <a:spLocks/>
          </p:cNvSpPr>
          <p:nvPr/>
        </p:nvSpPr>
        <p:spPr bwMode="auto">
          <a:xfrm>
            <a:off x="981075" y="3862388"/>
            <a:ext cx="5719763" cy="822325"/>
          </a:xfrm>
          <a:custGeom>
            <a:avLst/>
            <a:gdLst>
              <a:gd name="T0" fmla="*/ 0 w 5720080"/>
              <a:gd name="T1" fmla="*/ 0 h 822960"/>
              <a:gd name="T2" fmla="*/ 5308092 w 5720080"/>
              <a:gd name="T3" fmla="*/ 0 h 822960"/>
              <a:gd name="T4" fmla="*/ 5719572 w 5720080"/>
              <a:gd name="T5" fmla="*/ 411479 h 822960"/>
              <a:gd name="T6" fmla="*/ 5308092 w 5720080"/>
              <a:gd name="T7" fmla="*/ 822959 h 822960"/>
              <a:gd name="T8" fmla="*/ 0 w 5720080"/>
              <a:gd name="T9" fmla="*/ 822959 h 822960"/>
              <a:gd name="T10" fmla="*/ 0 w 5720080"/>
              <a:gd name="T11" fmla="*/ 0 h 82296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5720080"/>
              <a:gd name="T19" fmla="*/ 0 h 822960"/>
              <a:gd name="T20" fmla="*/ 5720080 w 5720080"/>
              <a:gd name="T21" fmla="*/ 822960 h 82296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5720080" h="822960">
                <a:moveTo>
                  <a:pt x="0" y="0"/>
                </a:moveTo>
                <a:lnTo>
                  <a:pt x="5308092" y="0"/>
                </a:lnTo>
                <a:lnTo>
                  <a:pt x="5719572" y="411479"/>
                </a:lnTo>
                <a:lnTo>
                  <a:pt x="5308092" y="822959"/>
                </a:lnTo>
                <a:lnTo>
                  <a:pt x="0" y="822959"/>
                </a:lnTo>
                <a:lnTo>
                  <a:pt x="0" y="0"/>
                </a:lnTo>
                <a:close/>
              </a:path>
            </a:pathLst>
          </a:custGeom>
          <a:noFill/>
          <a:ln w="12191">
            <a:solidFill>
              <a:srgbClr val="70883E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" name="Rounded Rectangle 11"/>
          <p:cNvSpPr/>
          <p:nvPr/>
        </p:nvSpPr>
        <p:spPr>
          <a:xfrm>
            <a:off x="0" y="1600200"/>
            <a:ext cx="8915400" cy="3200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ysClr val="windowText" lastClr="000000"/>
                </a:solidFill>
              </a:rPr>
              <a:t>LHKASN </a:t>
            </a:r>
            <a:r>
              <a:rPr lang="en-US" sz="3600" b="1" dirty="0" err="1" smtClean="0">
                <a:solidFill>
                  <a:sysClr val="windowText" lastClr="000000"/>
                </a:solidFill>
              </a:rPr>
              <a:t>disampaikan</a:t>
            </a:r>
            <a:r>
              <a:rPr lang="en-US" sz="3600" b="1" dirty="0" smtClean="0">
                <a:solidFill>
                  <a:sysClr val="windowText" lastClr="000000"/>
                </a:solidFill>
              </a:rPr>
              <a:t> paling lama:</a:t>
            </a:r>
          </a:p>
          <a:p>
            <a:pPr marL="342900" indent="-342900" algn="just">
              <a:buAutoNum type="arabicParenR"/>
            </a:pPr>
            <a:r>
              <a:rPr lang="en-US" sz="2800" dirty="0" smtClean="0">
                <a:solidFill>
                  <a:sysClr val="windowText" lastClr="000000"/>
                </a:solidFill>
              </a:rPr>
              <a:t> 3 (</a:t>
            </a:r>
            <a:r>
              <a:rPr lang="en-US" sz="2800" dirty="0" err="1" smtClean="0">
                <a:solidFill>
                  <a:sysClr val="windowText" lastClr="000000"/>
                </a:solidFill>
              </a:rPr>
              <a:t>tiga</a:t>
            </a:r>
            <a:r>
              <a:rPr lang="en-US" sz="2800" dirty="0" smtClean="0">
                <a:solidFill>
                  <a:sysClr val="windowText" lastClr="000000"/>
                </a:solidFill>
              </a:rPr>
              <a:t>) </a:t>
            </a:r>
            <a:r>
              <a:rPr lang="en-US" sz="2800" dirty="0" err="1" smtClean="0">
                <a:solidFill>
                  <a:sysClr val="windowText" lastClr="000000"/>
                </a:solidFill>
              </a:rPr>
              <a:t>bulan</a:t>
            </a:r>
            <a:r>
              <a:rPr lang="en-US" sz="2800" dirty="0" smtClean="0">
                <a:solidFill>
                  <a:sysClr val="windowText" lastClr="000000"/>
                </a:solidFill>
              </a:rPr>
              <a:t> </a:t>
            </a:r>
            <a:r>
              <a:rPr lang="en-US" sz="2800" dirty="0" err="1" smtClean="0">
                <a:solidFill>
                  <a:sysClr val="windowText" lastClr="000000"/>
                </a:solidFill>
              </a:rPr>
              <a:t>sejak</a:t>
            </a:r>
            <a:r>
              <a:rPr lang="en-US" sz="2800" dirty="0" smtClean="0">
                <a:solidFill>
                  <a:sysClr val="windowText" lastClr="000000"/>
                </a:solidFill>
              </a:rPr>
              <a:t> </a:t>
            </a:r>
            <a:r>
              <a:rPr lang="en-US" sz="2800" dirty="0" err="1" smtClean="0">
                <a:solidFill>
                  <a:sysClr val="windowText" lastClr="000000"/>
                </a:solidFill>
              </a:rPr>
              <a:t>Peraturan</a:t>
            </a:r>
            <a:r>
              <a:rPr lang="en-US" sz="2800" dirty="0" smtClean="0">
                <a:solidFill>
                  <a:sysClr val="windowText" lastClr="000000"/>
                </a:solidFill>
              </a:rPr>
              <a:t> </a:t>
            </a:r>
            <a:r>
              <a:rPr lang="en-US" sz="2800" dirty="0" err="1" smtClean="0">
                <a:solidFill>
                  <a:sysClr val="windowText" lastClr="000000"/>
                </a:solidFill>
              </a:rPr>
              <a:t>Walikota</a:t>
            </a:r>
            <a:r>
              <a:rPr lang="en-US" sz="2800" dirty="0" smtClean="0">
                <a:solidFill>
                  <a:sysClr val="windowText" lastClr="000000"/>
                </a:solidFill>
              </a:rPr>
              <a:t>  Semarang </a:t>
            </a:r>
            <a:r>
              <a:rPr lang="en-US" sz="2800" dirty="0" err="1" smtClean="0">
                <a:solidFill>
                  <a:sysClr val="windowText" lastClr="000000"/>
                </a:solidFill>
              </a:rPr>
              <a:t>Nomor</a:t>
            </a:r>
            <a:r>
              <a:rPr lang="en-US" sz="2800" dirty="0" smtClean="0">
                <a:solidFill>
                  <a:sysClr val="windowText" lastClr="000000"/>
                </a:solidFill>
              </a:rPr>
              <a:t>: 56 </a:t>
            </a:r>
            <a:r>
              <a:rPr lang="en-US" sz="2800" dirty="0" err="1" smtClean="0">
                <a:solidFill>
                  <a:sysClr val="windowText" lastClr="000000"/>
                </a:solidFill>
              </a:rPr>
              <a:t>Tahun</a:t>
            </a:r>
            <a:r>
              <a:rPr lang="en-US" sz="2800" dirty="0" smtClean="0">
                <a:solidFill>
                  <a:sysClr val="windowText" lastClr="000000"/>
                </a:solidFill>
              </a:rPr>
              <a:t> 2016</a:t>
            </a:r>
          </a:p>
          <a:p>
            <a:pPr marL="342900" indent="-342900" algn="just">
              <a:buAutoNum type="arabicParenR"/>
            </a:pPr>
            <a:r>
              <a:rPr lang="en-US" sz="2800" dirty="0" smtClean="0">
                <a:solidFill>
                  <a:sysClr val="windowText" lastClr="000000"/>
                </a:solidFill>
              </a:rPr>
              <a:t> 1 (</a:t>
            </a:r>
            <a:r>
              <a:rPr lang="en-US" sz="2800" dirty="0" err="1" smtClean="0">
                <a:solidFill>
                  <a:sysClr val="windowText" lastClr="000000"/>
                </a:solidFill>
              </a:rPr>
              <a:t>satu</a:t>
            </a:r>
            <a:r>
              <a:rPr lang="en-US" sz="2800" dirty="0" smtClean="0">
                <a:solidFill>
                  <a:sysClr val="windowText" lastClr="000000"/>
                </a:solidFill>
              </a:rPr>
              <a:t>) </a:t>
            </a:r>
            <a:r>
              <a:rPr lang="en-US" sz="2800" dirty="0" err="1" smtClean="0">
                <a:solidFill>
                  <a:sysClr val="windowText" lastClr="000000"/>
                </a:solidFill>
              </a:rPr>
              <a:t>bulan</a:t>
            </a:r>
            <a:r>
              <a:rPr lang="en-US" sz="2800" dirty="0" smtClean="0">
                <a:solidFill>
                  <a:sysClr val="windowText" lastClr="000000"/>
                </a:solidFill>
              </a:rPr>
              <a:t> </a:t>
            </a:r>
            <a:r>
              <a:rPr lang="en-US" sz="2800" dirty="0" err="1" smtClean="0">
                <a:solidFill>
                  <a:sysClr val="windowText" lastClr="000000"/>
                </a:solidFill>
              </a:rPr>
              <a:t>sejak</a:t>
            </a:r>
            <a:r>
              <a:rPr lang="en-US" sz="2800" dirty="0" smtClean="0">
                <a:solidFill>
                  <a:sysClr val="windowText" lastClr="000000"/>
                </a:solidFill>
              </a:rPr>
              <a:t> PNS </a:t>
            </a:r>
            <a:r>
              <a:rPr lang="en-US" sz="2800" dirty="0" err="1" smtClean="0">
                <a:solidFill>
                  <a:sysClr val="windowText" lastClr="000000"/>
                </a:solidFill>
              </a:rPr>
              <a:t>diangkat</a:t>
            </a:r>
            <a:r>
              <a:rPr lang="en-US" sz="2800" dirty="0" smtClean="0">
                <a:solidFill>
                  <a:sysClr val="windowText" lastClr="000000"/>
                </a:solidFill>
              </a:rPr>
              <a:t> </a:t>
            </a:r>
            <a:r>
              <a:rPr lang="en-US" sz="2800" dirty="0" err="1" smtClean="0">
                <a:solidFill>
                  <a:sysClr val="windowText" lastClr="000000"/>
                </a:solidFill>
              </a:rPr>
              <a:t>dalam</a:t>
            </a:r>
            <a:r>
              <a:rPr lang="en-US" sz="2800" dirty="0" smtClean="0">
                <a:solidFill>
                  <a:sysClr val="windowText" lastClr="000000"/>
                </a:solidFill>
              </a:rPr>
              <a:t>  </a:t>
            </a:r>
            <a:r>
              <a:rPr lang="en-US" sz="2800" dirty="0" err="1" smtClean="0">
                <a:solidFill>
                  <a:sysClr val="windowText" lastClr="000000"/>
                </a:solidFill>
              </a:rPr>
              <a:t>jabatan</a:t>
            </a:r>
            <a:r>
              <a:rPr lang="en-US" sz="2800" dirty="0" smtClean="0">
                <a:solidFill>
                  <a:sysClr val="windowText" lastClr="000000"/>
                </a:solidFill>
              </a:rPr>
              <a:t>, </a:t>
            </a:r>
            <a:r>
              <a:rPr lang="en-US" sz="2800" dirty="0" err="1" smtClean="0">
                <a:solidFill>
                  <a:sysClr val="windowText" lastClr="000000"/>
                </a:solidFill>
              </a:rPr>
              <a:t>mutasi</a:t>
            </a:r>
            <a:r>
              <a:rPr lang="en-US" sz="2800" dirty="0" smtClean="0">
                <a:solidFill>
                  <a:sysClr val="windowText" lastClr="000000"/>
                </a:solidFill>
              </a:rPr>
              <a:t> </a:t>
            </a:r>
            <a:r>
              <a:rPr lang="en-US" sz="2800" dirty="0" err="1" smtClean="0">
                <a:solidFill>
                  <a:sysClr val="windowText" lastClr="000000"/>
                </a:solidFill>
              </a:rPr>
              <a:t>dan</a:t>
            </a:r>
            <a:r>
              <a:rPr lang="en-US" sz="2800" dirty="0" smtClean="0">
                <a:solidFill>
                  <a:sysClr val="windowText" lastClr="000000"/>
                </a:solidFill>
              </a:rPr>
              <a:t>/</a:t>
            </a:r>
            <a:r>
              <a:rPr lang="en-US" sz="2800" dirty="0" err="1" smtClean="0">
                <a:solidFill>
                  <a:sysClr val="windowText" lastClr="000000"/>
                </a:solidFill>
              </a:rPr>
              <a:t>atau</a:t>
            </a:r>
            <a:r>
              <a:rPr lang="en-US" sz="2800" dirty="0" smtClean="0">
                <a:solidFill>
                  <a:sysClr val="windowText" lastClr="000000"/>
                </a:solidFill>
              </a:rPr>
              <a:t> </a:t>
            </a:r>
            <a:r>
              <a:rPr lang="en-US" sz="2800" dirty="0" err="1" smtClean="0">
                <a:solidFill>
                  <a:sysClr val="windowText" lastClr="000000"/>
                </a:solidFill>
              </a:rPr>
              <a:t>promosi</a:t>
            </a:r>
            <a:r>
              <a:rPr lang="en-US" sz="2800" dirty="0" smtClean="0">
                <a:solidFill>
                  <a:sysClr val="windowText" lastClr="000000"/>
                </a:solidFill>
              </a:rPr>
              <a:t>; </a:t>
            </a:r>
            <a:r>
              <a:rPr lang="en-US" sz="2800" dirty="0" err="1" smtClean="0">
                <a:solidFill>
                  <a:sysClr val="windowText" lastClr="000000"/>
                </a:solidFill>
              </a:rPr>
              <a:t>dan</a:t>
            </a:r>
            <a:r>
              <a:rPr lang="en-US" sz="2800" dirty="0" smtClean="0">
                <a:solidFill>
                  <a:sysClr val="windowText" lastClr="000000"/>
                </a:solidFill>
              </a:rPr>
              <a:t>/</a:t>
            </a:r>
            <a:r>
              <a:rPr lang="en-US" sz="2800" dirty="0" err="1" smtClean="0">
                <a:solidFill>
                  <a:sysClr val="windowText" lastClr="000000"/>
                </a:solidFill>
              </a:rPr>
              <a:t>atau</a:t>
            </a:r>
            <a:endParaRPr lang="en-US" sz="2800" dirty="0" smtClean="0">
              <a:solidFill>
                <a:sysClr val="windowText" lastClr="000000"/>
              </a:solidFill>
            </a:endParaRPr>
          </a:p>
          <a:p>
            <a:pPr marL="342900" indent="-342900">
              <a:buAutoNum type="arabicParenR"/>
            </a:pPr>
            <a:r>
              <a:rPr lang="en-US" sz="2800" dirty="0" smtClean="0">
                <a:solidFill>
                  <a:sysClr val="windowText" lastClr="000000"/>
                </a:solidFill>
              </a:rPr>
              <a:t> 1 (</a:t>
            </a:r>
            <a:r>
              <a:rPr lang="en-US" sz="2800" dirty="0" err="1" smtClean="0">
                <a:solidFill>
                  <a:sysClr val="windowText" lastClr="000000"/>
                </a:solidFill>
              </a:rPr>
              <a:t>satu</a:t>
            </a:r>
            <a:r>
              <a:rPr lang="en-US" sz="2800" dirty="0" smtClean="0">
                <a:solidFill>
                  <a:sysClr val="windowText" lastClr="000000"/>
                </a:solidFill>
              </a:rPr>
              <a:t>) </a:t>
            </a:r>
            <a:r>
              <a:rPr lang="en-US" sz="2800" dirty="0" err="1" smtClean="0">
                <a:solidFill>
                  <a:sysClr val="windowText" lastClr="000000"/>
                </a:solidFill>
              </a:rPr>
              <a:t>bulan</a:t>
            </a:r>
            <a:r>
              <a:rPr lang="en-US" sz="2800" dirty="0" smtClean="0">
                <a:solidFill>
                  <a:sysClr val="windowText" lastClr="000000"/>
                </a:solidFill>
              </a:rPr>
              <a:t> </a:t>
            </a:r>
            <a:r>
              <a:rPr lang="en-US" sz="2800" dirty="0" err="1" smtClean="0">
                <a:solidFill>
                  <a:sysClr val="windowText" lastClr="000000"/>
                </a:solidFill>
              </a:rPr>
              <a:t>sejak</a:t>
            </a:r>
            <a:r>
              <a:rPr lang="en-US" sz="2800" dirty="0" smtClean="0">
                <a:solidFill>
                  <a:sysClr val="windowText" lastClr="000000"/>
                </a:solidFill>
              </a:rPr>
              <a:t> PNS </a:t>
            </a:r>
            <a:r>
              <a:rPr lang="en-US" sz="2800" dirty="0" err="1" smtClean="0">
                <a:solidFill>
                  <a:sysClr val="windowText" lastClr="000000"/>
                </a:solidFill>
              </a:rPr>
              <a:t>berhenti</a:t>
            </a:r>
            <a:r>
              <a:rPr lang="en-US" sz="2800" dirty="0" smtClean="0">
                <a:solidFill>
                  <a:sysClr val="windowText" lastClr="000000"/>
                </a:solidFill>
              </a:rPr>
              <a:t> </a:t>
            </a:r>
            <a:r>
              <a:rPr lang="en-US" sz="2800" dirty="0" err="1" smtClean="0">
                <a:solidFill>
                  <a:sysClr val="windowText" lastClr="000000"/>
                </a:solidFill>
              </a:rPr>
              <a:t>dari</a:t>
            </a:r>
            <a:r>
              <a:rPr lang="en-US" sz="2800" dirty="0" smtClean="0">
                <a:solidFill>
                  <a:sysClr val="windowText" lastClr="000000"/>
                </a:solidFill>
              </a:rPr>
              <a:t> </a:t>
            </a:r>
            <a:r>
              <a:rPr lang="en-US" sz="2800" dirty="0" err="1" smtClean="0">
                <a:solidFill>
                  <a:sysClr val="windowText" lastClr="000000"/>
                </a:solidFill>
              </a:rPr>
              <a:t>Jabatan</a:t>
            </a:r>
            <a:endParaRPr lang="en-US" sz="2800" dirty="0">
              <a:solidFill>
                <a:sysClr val="windowText" lastClr="00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>
                <a:solidFill>
                  <a:schemeClr val="bg1"/>
                </a:solidFill>
              </a:rPr>
              <a:t>SANKSI</a:t>
            </a:r>
            <a:endParaRPr lang="id-ID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just">
              <a:buNone/>
            </a:pPr>
            <a:endParaRPr lang="id-ID" dirty="0" smtClean="0"/>
          </a:p>
          <a:p>
            <a:pPr marL="0" lvl="0" indent="0" algn="just">
              <a:buNone/>
            </a:pPr>
            <a:endParaRPr lang="id-ID" dirty="0" smtClean="0"/>
          </a:p>
          <a:p>
            <a:pPr lvl="1"/>
            <a:endParaRPr lang="id-ID" dirty="0" smtClean="0"/>
          </a:p>
          <a:p>
            <a:endParaRPr lang="id-ID" dirty="0"/>
          </a:p>
        </p:txBody>
      </p:sp>
      <p:sp>
        <p:nvSpPr>
          <p:cNvPr id="4" name="Rounded Rectangle 3"/>
          <p:cNvSpPr/>
          <p:nvPr/>
        </p:nvSpPr>
        <p:spPr>
          <a:xfrm>
            <a:off x="990600" y="1371600"/>
            <a:ext cx="7315200" cy="4495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/>
            <a:r>
              <a:rPr lang="en-US" sz="2400" dirty="0" smtClean="0">
                <a:solidFill>
                  <a:schemeClr val="tx1"/>
                </a:solidFill>
              </a:rPr>
              <a:t>PNS yang y</a:t>
            </a:r>
            <a:r>
              <a:rPr lang="id-ID" sz="2400" dirty="0" smtClean="0">
                <a:solidFill>
                  <a:schemeClr val="tx1"/>
                </a:solidFill>
              </a:rPr>
              <a:t>ang tidak menyampaikan LHKASN (kecuali PNS yang wajib LHKPN) </a:t>
            </a:r>
            <a:r>
              <a:rPr lang="en-US" sz="2400" dirty="0" err="1" smtClean="0">
                <a:solidFill>
                  <a:schemeClr val="tx1"/>
                </a:solidFill>
              </a:rPr>
              <a:t>dikenai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sanksi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berupa</a:t>
            </a:r>
            <a:r>
              <a:rPr lang="en-US" sz="2400" dirty="0" smtClean="0">
                <a:solidFill>
                  <a:schemeClr val="tx1"/>
                </a:solidFill>
              </a:rPr>
              <a:t> :</a:t>
            </a:r>
            <a:endParaRPr lang="id-ID" sz="2400" dirty="0" smtClean="0">
              <a:solidFill>
                <a:schemeClr val="tx1"/>
              </a:solidFill>
            </a:endParaRPr>
          </a:p>
          <a:p>
            <a:pPr marL="800100" lvl="1" indent="-342900">
              <a:buFont typeface="+mj-lt"/>
              <a:buAutoNum type="arabicPeriod"/>
            </a:pPr>
            <a:r>
              <a:rPr lang="en-US" sz="2400" dirty="0" smtClean="0">
                <a:solidFill>
                  <a:schemeClr val="tx1"/>
                </a:solidFill>
              </a:rPr>
              <a:t>p</a:t>
            </a:r>
            <a:r>
              <a:rPr lang="id-ID" sz="2400" dirty="0" smtClean="0">
                <a:solidFill>
                  <a:schemeClr val="tx1"/>
                </a:solidFill>
              </a:rPr>
              <a:t>enundaan kenaikan gaji berkala selama 1 (satu) tahun;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atau</a:t>
            </a:r>
            <a:endParaRPr lang="id-ID" sz="2400" dirty="0" smtClean="0">
              <a:solidFill>
                <a:schemeClr val="tx1"/>
              </a:solidFill>
            </a:endParaRPr>
          </a:p>
          <a:p>
            <a:pPr marL="800100" lvl="1" indent="-342900">
              <a:buFont typeface="+mj-lt"/>
              <a:buAutoNum type="arabicPeriod"/>
            </a:pPr>
            <a:r>
              <a:rPr lang="en-US" sz="2400" dirty="0" smtClean="0">
                <a:solidFill>
                  <a:schemeClr val="tx1"/>
                </a:solidFill>
              </a:rPr>
              <a:t>p</a:t>
            </a:r>
            <a:r>
              <a:rPr lang="id-ID" sz="2400" dirty="0" smtClean="0">
                <a:solidFill>
                  <a:schemeClr val="tx1"/>
                </a:solidFill>
              </a:rPr>
              <a:t>enundaan kenaikan pangkat selama 1 (satu) tahun</a:t>
            </a:r>
            <a:r>
              <a:rPr lang="en-US" sz="2400" dirty="0" smtClean="0">
                <a:solidFill>
                  <a:schemeClr val="tx1"/>
                </a:solidFill>
              </a:rPr>
              <a:t>; </a:t>
            </a:r>
            <a:r>
              <a:rPr lang="en-US" sz="2400" dirty="0" err="1" smtClean="0">
                <a:solidFill>
                  <a:schemeClr val="tx1"/>
                </a:solidFill>
              </a:rPr>
              <a:t>atau</a:t>
            </a:r>
            <a:endParaRPr lang="id-ID" sz="2400" dirty="0" smtClean="0">
              <a:solidFill>
                <a:schemeClr val="tx1"/>
              </a:solidFill>
            </a:endParaRPr>
          </a:p>
          <a:p>
            <a:pPr marL="800100" lvl="1" indent="-342900">
              <a:buFont typeface="+mj-lt"/>
              <a:buAutoNum type="arabicPeriod"/>
            </a:pPr>
            <a:r>
              <a:rPr lang="en-US" sz="2400" dirty="0" smtClean="0">
                <a:solidFill>
                  <a:schemeClr val="tx1"/>
                </a:solidFill>
              </a:rPr>
              <a:t>p</a:t>
            </a:r>
            <a:r>
              <a:rPr lang="id-ID" sz="2400" dirty="0" smtClean="0">
                <a:solidFill>
                  <a:schemeClr val="tx1"/>
                </a:solidFill>
              </a:rPr>
              <a:t>enurunan pangkat setingkat lebih rendah selama 1 (satu) tahun. </a:t>
            </a:r>
          </a:p>
          <a:p>
            <a:pPr lvl="0" algn="just"/>
            <a:endParaRPr lang="id-ID" sz="2400" dirty="0" smtClean="0">
              <a:solidFill>
                <a:schemeClr val="tx1"/>
              </a:solidFill>
            </a:endParaRPr>
          </a:p>
          <a:p>
            <a:pPr algn="ctr"/>
            <a:endParaRPr lang="id-ID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PENGELOLAAN LHKASN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905000" y="1600200"/>
            <a:ext cx="33528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ysClr val="windowText" lastClr="000000"/>
                </a:solidFill>
              </a:rPr>
              <a:t>PENGELOLA LHKASN</a:t>
            </a:r>
            <a:endParaRPr lang="en-US" dirty="0">
              <a:solidFill>
                <a:sysClr val="windowText" lastClr="000000"/>
              </a:solidFill>
            </a:endParaRPr>
          </a:p>
        </p:txBody>
      </p:sp>
      <p:sp>
        <p:nvSpPr>
          <p:cNvPr id="8" name="Down Arrow 7"/>
          <p:cNvSpPr/>
          <p:nvPr/>
        </p:nvSpPr>
        <p:spPr>
          <a:xfrm>
            <a:off x="3200400" y="2286000"/>
            <a:ext cx="609600" cy="533400"/>
          </a:xfrm>
          <a:prstGeom prst="downArrow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057400" y="2895600"/>
            <a:ext cx="35814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ysClr val="windowText" lastClr="000000"/>
                </a:solidFill>
              </a:rPr>
              <a:t>Aparat</a:t>
            </a:r>
            <a:r>
              <a:rPr lang="en-US" dirty="0" smtClean="0">
                <a:solidFill>
                  <a:sysClr val="windowText" lastClr="000000"/>
                </a:solidFill>
              </a:rPr>
              <a:t> </a:t>
            </a:r>
            <a:r>
              <a:rPr lang="en-US" dirty="0" err="1" smtClean="0">
                <a:solidFill>
                  <a:sysClr val="windowText" lastClr="000000"/>
                </a:solidFill>
              </a:rPr>
              <a:t>Pengawas</a:t>
            </a:r>
            <a:r>
              <a:rPr lang="en-US" dirty="0" smtClean="0">
                <a:solidFill>
                  <a:sysClr val="windowText" lastClr="000000"/>
                </a:solidFill>
              </a:rPr>
              <a:t> Internal </a:t>
            </a:r>
            <a:r>
              <a:rPr lang="en-US" dirty="0" err="1" smtClean="0">
                <a:solidFill>
                  <a:sysClr val="windowText" lastClr="000000"/>
                </a:solidFill>
              </a:rPr>
              <a:t>Pemerintah</a:t>
            </a:r>
            <a:r>
              <a:rPr lang="en-US" dirty="0" smtClean="0">
                <a:solidFill>
                  <a:sysClr val="windowText" lastClr="000000"/>
                </a:solidFill>
              </a:rPr>
              <a:t> (APIP)</a:t>
            </a:r>
            <a:endParaRPr lang="en-US" dirty="0">
              <a:solidFill>
                <a:sysClr val="windowText" lastClr="000000"/>
              </a:solidFill>
            </a:endParaRPr>
          </a:p>
        </p:txBody>
      </p:sp>
      <p:sp>
        <p:nvSpPr>
          <p:cNvPr id="10" name="Down Arrow 9"/>
          <p:cNvSpPr/>
          <p:nvPr/>
        </p:nvSpPr>
        <p:spPr>
          <a:xfrm>
            <a:off x="3200400" y="3581400"/>
            <a:ext cx="609600" cy="533400"/>
          </a:xfrm>
          <a:prstGeom prst="downArrow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81000" y="4114800"/>
            <a:ext cx="7086600" cy="2362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ysClr val="windowText" lastClr="00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57200" y="4114800"/>
            <a:ext cx="67818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dirty="0" smtClean="0"/>
              <a:t>APIP </a:t>
            </a:r>
            <a:r>
              <a:rPr lang="en-US" dirty="0" err="1" smtClean="0"/>
              <a:t>bertugas</a:t>
            </a:r>
            <a:r>
              <a:rPr lang="en-US" dirty="0" smtClean="0"/>
              <a:t>:</a:t>
            </a:r>
          </a:p>
          <a:p>
            <a:pPr marL="447675" lvl="0" indent="-447675" algn="just"/>
            <a:r>
              <a:rPr lang="id-ID" dirty="0" smtClean="0"/>
              <a:t>1. memonitor kepatuhan penyampaian LHKASN kepada Pimpinan oleh wajib lapor;</a:t>
            </a:r>
          </a:p>
          <a:p>
            <a:pPr marL="447675" lvl="0" indent="-447675" algn="just">
              <a:buAutoNum type="arabicPeriod" startAt="2"/>
            </a:pPr>
            <a:r>
              <a:rPr lang="id-ID" dirty="0" smtClean="0"/>
              <a:t>berkoordinasi dengan </a:t>
            </a:r>
            <a:r>
              <a:rPr lang="en-US" dirty="0" smtClean="0"/>
              <a:t>BKD</a:t>
            </a:r>
            <a:r>
              <a:rPr lang="id-ID" dirty="0" smtClean="0"/>
              <a:t> selaku koordinator LHKASN  dalam rangka pelaksanaan tugas monitoring kepatuhan penyampaian LHKASN </a:t>
            </a:r>
          </a:p>
          <a:p>
            <a:pPr marL="447675" indent="-447675" algn="just">
              <a:buFontTx/>
              <a:buAutoNum type="arabicPeriod" startAt="2"/>
            </a:pPr>
            <a:r>
              <a:rPr lang="id-ID" dirty="0" smtClean="0"/>
              <a:t>melakukan verifikasi atas kewajaran LHKASN yang disampaikan oleh wajib LHKASN kepada Walikota</a:t>
            </a:r>
            <a:endParaRPr lang="en-US" dirty="0" smtClean="0"/>
          </a:p>
          <a:p>
            <a:pPr marL="447675" lvl="0" indent="-447675"/>
            <a:endParaRPr lang="id-ID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own Arrow 7"/>
          <p:cNvSpPr/>
          <p:nvPr/>
        </p:nvSpPr>
        <p:spPr>
          <a:xfrm>
            <a:off x="3200400" y="2286000"/>
            <a:ext cx="609600" cy="533400"/>
          </a:xfrm>
          <a:prstGeom prst="downArrow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057400" y="2895600"/>
            <a:ext cx="35814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ysClr val="windowText" lastClr="000000"/>
                </a:solidFill>
              </a:rPr>
              <a:t>Aparat</a:t>
            </a:r>
            <a:r>
              <a:rPr lang="en-US" dirty="0" smtClean="0">
                <a:solidFill>
                  <a:sysClr val="windowText" lastClr="000000"/>
                </a:solidFill>
              </a:rPr>
              <a:t> </a:t>
            </a:r>
            <a:r>
              <a:rPr lang="en-US" dirty="0" err="1" smtClean="0">
                <a:solidFill>
                  <a:sysClr val="windowText" lastClr="000000"/>
                </a:solidFill>
              </a:rPr>
              <a:t>Pengawas</a:t>
            </a:r>
            <a:r>
              <a:rPr lang="en-US" dirty="0" smtClean="0">
                <a:solidFill>
                  <a:sysClr val="windowText" lastClr="000000"/>
                </a:solidFill>
              </a:rPr>
              <a:t> Internal </a:t>
            </a:r>
            <a:r>
              <a:rPr lang="en-US" dirty="0" err="1" smtClean="0">
                <a:solidFill>
                  <a:sysClr val="windowText" lastClr="000000"/>
                </a:solidFill>
              </a:rPr>
              <a:t>Pemerintah</a:t>
            </a:r>
            <a:r>
              <a:rPr lang="en-US" dirty="0" smtClean="0">
                <a:solidFill>
                  <a:sysClr val="windowText" lastClr="000000"/>
                </a:solidFill>
              </a:rPr>
              <a:t> (APIP)</a:t>
            </a:r>
            <a:endParaRPr lang="en-US" dirty="0">
              <a:solidFill>
                <a:sysClr val="windowText" lastClr="000000"/>
              </a:solidFill>
            </a:endParaRPr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4000" dirty="0" smtClean="0">
                <a:solidFill>
                  <a:schemeClr val="bg1"/>
                </a:solidFill>
              </a:rPr>
              <a:t>…. </a:t>
            </a:r>
            <a:r>
              <a:rPr lang="en-US" sz="4000" dirty="0" err="1" smtClean="0">
                <a:solidFill>
                  <a:schemeClr val="bg1"/>
                </a:solidFill>
              </a:rPr>
              <a:t>Apip</a:t>
            </a:r>
            <a:r>
              <a:rPr lang="en-US" sz="4000" dirty="0" smtClean="0">
                <a:solidFill>
                  <a:schemeClr val="bg1"/>
                </a:solidFill>
              </a:rPr>
              <a:t> </a:t>
            </a:r>
            <a:r>
              <a:rPr lang="en-US" sz="4000" dirty="0" err="1" smtClean="0">
                <a:solidFill>
                  <a:schemeClr val="bg1"/>
                </a:solidFill>
              </a:rPr>
              <a:t>bertugas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304800" y="1219200"/>
            <a:ext cx="7848600" cy="2743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7543800" cy="2209799"/>
          </a:xfrm>
        </p:spPr>
        <p:txBody>
          <a:bodyPr>
            <a:normAutofit fontScale="62500" lnSpcReduction="20000"/>
          </a:bodyPr>
          <a:lstStyle/>
          <a:p>
            <a:pPr marL="404813" lvl="0" indent="-404813">
              <a:buNone/>
            </a:pPr>
            <a:r>
              <a:rPr lang="id-ID" dirty="0" smtClean="0"/>
              <a:t>4. melakukan klarifikasi kepada wajib LHKASN jika verifikasi yang dilakukan menunjukkan potensi ketidak wajaran;</a:t>
            </a:r>
            <a:endParaRPr lang="en-US" dirty="0" smtClean="0"/>
          </a:p>
          <a:p>
            <a:pPr>
              <a:buNone/>
            </a:pPr>
            <a:r>
              <a:rPr lang="id-ID" dirty="0" smtClean="0"/>
              <a:t>5</a:t>
            </a:r>
            <a:r>
              <a:rPr lang="en-US" dirty="0" smtClean="0"/>
              <a:t>. </a:t>
            </a:r>
            <a:r>
              <a:rPr lang="id-ID" dirty="0" smtClean="0"/>
              <a:t>melakukan pemeriksaan dengan tujuan tertentu jika hasil klarifikasi juga </a:t>
            </a:r>
            <a:r>
              <a:rPr lang="en-US" dirty="0" err="1" smtClean="0"/>
              <a:t>menunjukkan</a:t>
            </a:r>
            <a:r>
              <a:rPr lang="en-US" dirty="0" smtClean="0"/>
              <a:t> </a:t>
            </a:r>
            <a:r>
              <a:rPr lang="en-US" dirty="0" err="1" smtClean="0"/>
              <a:t>potensi</a:t>
            </a:r>
            <a:r>
              <a:rPr lang="en-US" dirty="0" smtClean="0"/>
              <a:t> </a:t>
            </a:r>
            <a:r>
              <a:rPr lang="id-ID" dirty="0" smtClean="0"/>
              <a:t>adanya ketidakwajaran</a:t>
            </a:r>
          </a:p>
          <a:p>
            <a:pPr>
              <a:buNone/>
            </a:pPr>
            <a:r>
              <a:rPr lang="id-ID" dirty="0" smtClean="0"/>
              <a:t>6. Menyampaikan laporan atas pelaksanaan tugas setiap akhir tahun kepada Walikota dan Menpan dan RB</a:t>
            </a:r>
          </a:p>
          <a:p>
            <a:pPr>
              <a:buNone/>
            </a:pPr>
            <a:endParaRPr lang="en-US" dirty="0" smtClean="0">
              <a:solidFill>
                <a:sysClr val="windowText" lastClr="000000"/>
              </a:solidFill>
            </a:endParaRPr>
          </a:p>
          <a:p>
            <a:pPr>
              <a:buNone/>
            </a:pPr>
            <a:endParaRPr lang="en-US" dirty="0"/>
          </a:p>
        </p:txBody>
      </p:sp>
      <p:sp>
        <p:nvSpPr>
          <p:cNvPr id="17" name="Down Arrow 16"/>
          <p:cNvSpPr/>
          <p:nvPr/>
        </p:nvSpPr>
        <p:spPr>
          <a:xfrm>
            <a:off x="3657600" y="3810000"/>
            <a:ext cx="990600" cy="838200"/>
          </a:xfrm>
          <a:prstGeom prst="downArrow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/>
        </p:nvSpPr>
        <p:spPr>
          <a:xfrm>
            <a:off x="762000" y="4648200"/>
            <a:ext cx="7162800" cy="1524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1143000" y="4876800"/>
            <a:ext cx="6781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/>
              <a:t>Tugas</a:t>
            </a:r>
            <a:r>
              <a:rPr lang="en-US" sz="2400" dirty="0" smtClean="0"/>
              <a:t> APIP </a:t>
            </a:r>
            <a:r>
              <a:rPr lang="en-US" sz="2400" dirty="0" err="1" smtClean="0"/>
              <a:t>dibantu</a:t>
            </a:r>
            <a:r>
              <a:rPr lang="en-US" sz="2400" dirty="0" smtClean="0"/>
              <a:t> </a:t>
            </a:r>
            <a:r>
              <a:rPr lang="en-US" sz="2400" dirty="0" err="1" smtClean="0"/>
              <a:t>oleh</a:t>
            </a:r>
            <a:r>
              <a:rPr lang="en-US" sz="2400" dirty="0" smtClean="0"/>
              <a:t> </a:t>
            </a:r>
            <a:r>
              <a:rPr lang="en-US" sz="2400" dirty="0" err="1" smtClean="0"/>
              <a:t>Sekretariat</a:t>
            </a:r>
            <a:r>
              <a:rPr lang="en-US" sz="2400" dirty="0" smtClean="0"/>
              <a:t> LHKASN yang </a:t>
            </a:r>
            <a:r>
              <a:rPr lang="en-US" sz="2400" dirty="0" err="1" smtClean="0"/>
              <a:t>dibentuk</a:t>
            </a:r>
            <a:r>
              <a:rPr lang="en-US" sz="2400" dirty="0" smtClean="0"/>
              <a:t> </a:t>
            </a:r>
            <a:r>
              <a:rPr lang="en-US" sz="2400" dirty="0" err="1" smtClean="0"/>
              <a:t>oleh</a:t>
            </a:r>
            <a:r>
              <a:rPr lang="en-US" sz="2400" dirty="0" smtClean="0"/>
              <a:t> </a:t>
            </a:r>
            <a:r>
              <a:rPr lang="en-US" sz="2400" dirty="0" err="1" smtClean="0"/>
              <a:t>Inspektur</a:t>
            </a:r>
            <a:endParaRPr lang="en-US" sz="2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381000" y="762000"/>
            <a:ext cx="4267200" cy="1752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33400" y="914400"/>
            <a:ext cx="4038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APIP </a:t>
            </a:r>
            <a:r>
              <a:rPr lang="en-US" sz="2400" dirty="0" err="1" smtClean="0"/>
              <a:t>Wajib</a:t>
            </a:r>
            <a:r>
              <a:rPr lang="en-US" sz="2400" dirty="0" smtClean="0"/>
              <a:t> </a:t>
            </a:r>
            <a:r>
              <a:rPr lang="en-US" sz="2400" dirty="0" err="1" smtClean="0"/>
              <a:t>Menjaga</a:t>
            </a:r>
            <a:r>
              <a:rPr lang="en-US" sz="2400" dirty="0" smtClean="0"/>
              <a:t> </a:t>
            </a:r>
            <a:r>
              <a:rPr lang="en-US" sz="2400" dirty="0" err="1" smtClean="0"/>
              <a:t>Kerahasiaan</a:t>
            </a:r>
            <a:r>
              <a:rPr lang="en-US" sz="2400" dirty="0" smtClean="0"/>
              <a:t> </a:t>
            </a:r>
            <a:r>
              <a:rPr lang="en-US" sz="2400" dirty="0" err="1" smtClean="0"/>
              <a:t>Informasi</a:t>
            </a:r>
            <a:r>
              <a:rPr lang="en-US" sz="2400" dirty="0" smtClean="0"/>
              <a:t> </a:t>
            </a:r>
            <a:r>
              <a:rPr lang="en-US" sz="2400" dirty="0" err="1" smtClean="0"/>
              <a:t>Tentang</a:t>
            </a:r>
            <a:r>
              <a:rPr lang="en-US" sz="2400" dirty="0" smtClean="0"/>
              <a:t> </a:t>
            </a:r>
            <a:r>
              <a:rPr lang="en-US" sz="2400" dirty="0" err="1" smtClean="0"/>
              <a:t>Harta</a:t>
            </a:r>
            <a:r>
              <a:rPr lang="en-US" sz="2400" dirty="0" smtClean="0"/>
              <a:t> </a:t>
            </a:r>
            <a:r>
              <a:rPr lang="en-US" sz="2400" dirty="0" err="1" smtClean="0"/>
              <a:t>Kekayaan</a:t>
            </a:r>
            <a:r>
              <a:rPr lang="en-US" sz="2400" dirty="0" smtClean="0"/>
              <a:t> ASN</a:t>
            </a:r>
            <a:endParaRPr lang="en-US" sz="2400" dirty="0"/>
          </a:p>
        </p:txBody>
      </p:sp>
      <p:sp>
        <p:nvSpPr>
          <p:cNvPr id="8" name="Oval 7"/>
          <p:cNvSpPr/>
          <p:nvPr/>
        </p:nvSpPr>
        <p:spPr>
          <a:xfrm>
            <a:off x="685800" y="2971800"/>
            <a:ext cx="3124200" cy="12192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urved Right Arrow 8"/>
          <p:cNvSpPr/>
          <p:nvPr/>
        </p:nvSpPr>
        <p:spPr>
          <a:xfrm>
            <a:off x="0" y="2438400"/>
            <a:ext cx="533400" cy="1219200"/>
          </a:xfrm>
          <a:prstGeom prst="curvedRightArrow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066800" y="3352800"/>
            <a:ext cx="2362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</a:rPr>
              <a:t>APIP </a:t>
            </a:r>
            <a:r>
              <a:rPr lang="en-US" sz="2000" dirty="0" err="1" smtClean="0">
                <a:solidFill>
                  <a:schemeClr val="bg1"/>
                </a:solidFill>
              </a:rPr>
              <a:t>melanggar</a:t>
            </a:r>
            <a:r>
              <a:rPr lang="en-US" sz="2000" dirty="0" smtClean="0">
                <a:solidFill>
                  <a:schemeClr val="bg1"/>
                </a:solidFill>
              </a:rPr>
              <a:t>: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838200" y="4343400"/>
            <a:ext cx="7315200" cy="2133600"/>
          </a:xfrm>
          <a:prstGeom prst="round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1905000" y="4572000"/>
            <a:ext cx="64770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buFont typeface="+mj-lt"/>
              <a:buAutoNum type="arabicPeriod"/>
            </a:pPr>
            <a:r>
              <a:rPr lang="en-US" dirty="0" err="1" smtClean="0"/>
              <a:t>Pernyataan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puas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tertulis</a:t>
            </a:r>
            <a:r>
              <a:rPr lang="en-US" dirty="0" smtClean="0"/>
              <a:t> </a:t>
            </a:r>
            <a:r>
              <a:rPr lang="en-US" dirty="0" err="1" smtClean="0"/>
              <a:t>apabila</a:t>
            </a:r>
            <a:r>
              <a:rPr lang="en-US" dirty="0" smtClean="0"/>
              <a:t> </a:t>
            </a:r>
            <a:r>
              <a:rPr lang="en-US" dirty="0" err="1" smtClean="0"/>
              <a:t>pelanggarannya</a:t>
            </a:r>
            <a:r>
              <a:rPr lang="en-US" dirty="0" smtClean="0"/>
              <a:t> </a:t>
            </a:r>
            <a:r>
              <a:rPr lang="en-US" dirty="0" err="1" smtClean="0"/>
              <a:t>berdampak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unit </a:t>
            </a:r>
            <a:r>
              <a:rPr lang="en-US" dirty="0" err="1" smtClean="0"/>
              <a:t>kerja</a:t>
            </a:r>
            <a:r>
              <a:rPr lang="en-US" dirty="0" smtClean="0"/>
              <a:t> ;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dirty="0" err="1" smtClean="0"/>
              <a:t>Penurunan</a:t>
            </a:r>
            <a:r>
              <a:rPr lang="en-US" dirty="0" smtClean="0"/>
              <a:t> </a:t>
            </a:r>
            <a:r>
              <a:rPr lang="en-US" dirty="0" err="1" smtClean="0"/>
              <a:t>pangkat</a:t>
            </a:r>
            <a:r>
              <a:rPr lang="en-US" dirty="0" smtClean="0"/>
              <a:t> </a:t>
            </a:r>
            <a:r>
              <a:rPr lang="en-US" dirty="0" err="1" smtClean="0"/>
              <a:t>setingkat</a:t>
            </a:r>
            <a:r>
              <a:rPr lang="en-US" dirty="0" smtClean="0"/>
              <a:t>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rendah</a:t>
            </a:r>
            <a:r>
              <a:rPr lang="en-US" dirty="0" smtClean="0"/>
              <a:t> </a:t>
            </a:r>
            <a:r>
              <a:rPr lang="en-US" dirty="0" err="1" smtClean="0"/>
              <a:t>selama</a:t>
            </a:r>
            <a:r>
              <a:rPr lang="en-US" dirty="0" smtClean="0"/>
              <a:t> 1 (</a:t>
            </a:r>
            <a:r>
              <a:rPr lang="en-US" dirty="0" err="1" smtClean="0"/>
              <a:t>satu</a:t>
            </a:r>
            <a:r>
              <a:rPr lang="en-US" dirty="0" smtClean="0"/>
              <a:t>) </a:t>
            </a:r>
            <a:r>
              <a:rPr lang="en-US" dirty="0" err="1" smtClean="0"/>
              <a:t>tahun</a:t>
            </a:r>
            <a:r>
              <a:rPr lang="en-US" dirty="0" smtClean="0"/>
              <a:t> </a:t>
            </a:r>
            <a:r>
              <a:rPr lang="en-US" dirty="0" err="1" smtClean="0"/>
              <a:t>apabila</a:t>
            </a:r>
            <a:r>
              <a:rPr lang="en-US" dirty="0" smtClean="0"/>
              <a:t> </a:t>
            </a:r>
            <a:r>
              <a:rPr lang="en-US" dirty="0" err="1" smtClean="0"/>
              <a:t>pelanggarannya</a:t>
            </a:r>
            <a:r>
              <a:rPr lang="en-US" dirty="0" smtClean="0"/>
              <a:t> </a:t>
            </a:r>
            <a:r>
              <a:rPr lang="en-US" dirty="0" err="1" smtClean="0"/>
              <a:t>berdampak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instansi</a:t>
            </a:r>
            <a:r>
              <a:rPr lang="en-US" dirty="0" smtClean="0"/>
              <a:t> ;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err="1" smtClean="0"/>
              <a:t>Penurunan</a:t>
            </a:r>
            <a:r>
              <a:rPr lang="en-US" dirty="0" smtClean="0"/>
              <a:t> </a:t>
            </a:r>
            <a:r>
              <a:rPr lang="en-US" dirty="0" err="1" smtClean="0"/>
              <a:t>pangkat</a:t>
            </a:r>
            <a:r>
              <a:rPr lang="en-US" dirty="0" smtClean="0"/>
              <a:t> </a:t>
            </a:r>
            <a:r>
              <a:rPr lang="en-US" dirty="0" err="1" smtClean="0"/>
              <a:t>setingkat</a:t>
            </a:r>
            <a:r>
              <a:rPr lang="en-US" dirty="0" smtClean="0"/>
              <a:t>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rendah</a:t>
            </a:r>
            <a:r>
              <a:rPr lang="en-US" dirty="0" smtClean="0"/>
              <a:t> </a:t>
            </a:r>
            <a:r>
              <a:rPr lang="en-US" dirty="0" err="1" smtClean="0"/>
              <a:t>selama</a:t>
            </a:r>
            <a:r>
              <a:rPr lang="en-US" dirty="0" smtClean="0"/>
              <a:t> 3 (</a:t>
            </a:r>
            <a:r>
              <a:rPr lang="en-US" dirty="0" err="1" smtClean="0"/>
              <a:t>tiga</a:t>
            </a:r>
            <a:r>
              <a:rPr lang="en-US" dirty="0" smtClean="0"/>
              <a:t>) </a:t>
            </a:r>
            <a:r>
              <a:rPr lang="en-US" dirty="0" err="1" smtClean="0"/>
              <a:t>tahun</a:t>
            </a:r>
            <a:r>
              <a:rPr lang="en-US" dirty="0" smtClean="0"/>
              <a:t> </a:t>
            </a:r>
            <a:r>
              <a:rPr lang="en-US" dirty="0" err="1" smtClean="0"/>
              <a:t>apabila</a:t>
            </a:r>
            <a:r>
              <a:rPr lang="en-US" dirty="0" smtClean="0"/>
              <a:t> </a:t>
            </a:r>
            <a:r>
              <a:rPr lang="en-US" dirty="0" err="1" smtClean="0"/>
              <a:t>pelanggarannya</a:t>
            </a:r>
            <a:r>
              <a:rPr lang="en-US" dirty="0" smtClean="0"/>
              <a:t> </a:t>
            </a:r>
            <a:r>
              <a:rPr lang="en-US" dirty="0" err="1" smtClean="0"/>
              <a:t>berdampak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13" name="Content Placeholder 5" descr="menjaga rahasia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334000" y="914400"/>
            <a:ext cx="3228975" cy="2819400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Pusdiklat, 04122014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956</TotalTime>
  <Words>574</Words>
  <Application>Microsoft Office PowerPoint</Application>
  <PresentationFormat>On-screen Show (4:3)</PresentationFormat>
  <Paragraphs>63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Pusdiklat, 04122014</vt:lpstr>
      <vt:lpstr>Slide 1</vt:lpstr>
      <vt:lpstr>MAKSUD DAN TUJUAN</vt:lpstr>
      <vt:lpstr>LHKASN</vt:lpstr>
      <vt:lpstr>PENYAMPAIAN LHKASN</vt:lpstr>
      <vt:lpstr>PENYAMPAIAN LHKASN</vt:lpstr>
      <vt:lpstr>SANKSI</vt:lpstr>
      <vt:lpstr>PENGELOLAAN LHKASN</vt:lpstr>
      <vt:lpstr>…. Apip bertugas</vt:lpstr>
      <vt:lpstr>Slide 9</vt:lpstr>
      <vt:lpstr>TUGAS KOORDINATOR LHKASN (BKD)</vt:lpstr>
      <vt:lpstr>Slide 11</vt:lpstr>
      <vt:lpstr>Slide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BKD_BID_IV5</dc:creator>
  <cp:lastModifiedBy>HP</cp:lastModifiedBy>
  <cp:revision>88</cp:revision>
  <dcterms:created xsi:type="dcterms:W3CDTF">2017-07-11T06:52:23Z</dcterms:created>
  <dcterms:modified xsi:type="dcterms:W3CDTF">2017-08-29T23:47:42Z</dcterms:modified>
</cp:coreProperties>
</file>