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94" r:id="rId4"/>
    <p:sldId id="278" r:id="rId5"/>
    <p:sldId id="305" r:id="rId6"/>
    <p:sldId id="306" r:id="rId7"/>
    <p:sldId id="303" r:id="rId8"/>
    <p:sldId id="304" r:id="rId9"/>
    <p:sldId id="295" r:id="rId10"/>
    <p:sldId id="275" r:id="rId11"/>
    <p:sldId id="276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96" r:id="rId20"/>
    <p:sldId id="283" r:id="rId21"/>
    <p:sldId id="287" r:id="rId22"/>
    <p:sldId id="288" r:id="rId23"/>
    <p:sldId id="297" r:id="rId24"/>
    <p:sldId id="289" r:id="rId25"/>
    <p:sldId id="291" r:id="rId26"/>
    <p:sldId id="298" r:id="rId27"/>
    <p:sldId id="290" r:id="rId28"/>
    <p:sldId id="293" r:id="rId29"/>
    <p:sldId id="302" r:id="rId30"/>
    <p:sldId id="300" r:id="rId31"/>
    <p:sldId id="301" r:id="rId32"/>
    <p:sldId id="307" r:id="rId33"/>
    <p:sldId id="2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8B254C-8474-48BE-BDCF-CD7F63D99539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C8583C-71BD-467F-B1A8-D0B0A0965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29" y="31582"/>
            <a:ext cx="10897848" cy="2531736"/>
          </a:xfrm>
        </p:spPr>
        <p:txBody>
          <a:bodyPr>
            <a:normAutofit/>
          </a:bodyPr>
          <a:lstStyle/>
          <a:p>
            <a:pPr algn="r"/>
            <a:r>
              <a:rPr lang="en-ID" sz="4000" dirty="0" err="1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Petunjuk</a:t>
            </a:r>
            <a:r>
              <a:rPr lang="en-ID" sz="40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ID" sz="4000" dirty="0" err="1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Penghitungan</a:t>
            </a:r>
            <a:r>
              <a:rPr lang="en-ID" sz="40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id-ID" sz="40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/>
            </a:r>
            <a:br>
              <a:rPr lang="id-ID" sz="40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</a:br>
            <a:r>
              <a:rPr lang="en-ID" sz="4000" dirty="0" err="1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Indeks</a:t>
            </a:r>
            <a:r>
              <a:rPr lang="en-ID" sz="40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 </a:t>
            </a:r>
            <a:r>
              <a:rPr lang="en-ID" sz="4000" dirty="0" err="1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Profesionalitas</a:t>
            </a:r>
            <a:r>
              <a:rPr lang="en-ID" sz="4000" dirty="0" smtClean="0">
                <a:solidFill>
                  <a:schemeClr val="accent1">
                    <a:lumMod val="50000"/>
                  </a:schemeClr>
                </a:solidFill>
                <a:latin typeface="Cooper Black" pitchFamily="18" charset="0"/>
              </a:rPr>
              <a:t> ASN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141426"/>
            <a:ext cx="10058400" cy="11430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4000" dirty="0" err="1" smtClean="0">
                <a:latin typeface="Cooper Black" pitchFamily="18" charset="0"/>
              </a:rPr>
              <a:t>Kanreg</a:t>
            </a:r>
            <a:r>
              <a:rPr lang="en-US" sz="4000" dirty="0" smtClean="0">
                <a:latin typeface="Cooper Black" pitchFamily="18" charset="0"/>
              </a:rPr>
              <a:t> I </a:t>
            </a:r>
            <a:r>
              <a:rPr lang="en-US" sz="4000" dirty="0" err="1" smtClean="0">
                <a:latin typeface="Cooper Black" pitchFamily="18" charset="0"/>
              </a:rPr>
              <a:t>bkn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yogyakarta</a:t>
            </a:r>
            <a:endParaRPr lang="id-ID" sz="4000" dirty="0" smtClean="0">
              <a:latin typeface="Cooper Black" pitchFamily="18" charset="0"/>
            </a:endParaRPr>
          </a:p>
          <a:p>
            <a:pPr algn="r"/>
            <a:r>
              <a:rPr lang="id-ID" sz="4000" dirty="0" smtClean="0">
                <a:latin typeface="Cooper Black" pitchFamily="18" charset="0"/>
              </a:rPr>
              <a:t>2017</a:t>
            </a:r>
            <a:endParaRPr lang="en-US" sz="40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9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69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8168"/>
            <a:ext cx="10058400" cy="102265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Kolom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Jabatan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Fungsi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,</a:t>
            </a:r>
            <a:b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Nama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Pejabat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NIP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8061" y="1795549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Cooper Black" pitchFamily="18" charset="0"/>
              </a:rPr>
              <a:t>1. </a:t>
            </a:r>
            <a:r>
              <a:rPr lang="en-US" sz="4000" dirty="0" err="1" smtClean="0">
                <a:latin typeface="Cooper Black" pitchFamily="18" charset="0"/>
              </a:rPr>
              <a:t>Diisi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Nama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endParaRPr lang="en-US" sz="4000" dirty="0" smtClean="0">
              <a:latin typeface="Cooper Black" pitchFamily="18" charset="0"/>
            </a:endParaRPr>
          </a:p>
          <a:p>
            <a:r>
              <a:rPr lang="en-US" sz="4000" dirty="0" smtClean="0">
                <a:latin typeface="Cooper Black" pitchFamily="18" charset="0"/>
              </a:rPr>
              <a:t>2. </a:t>
            </a:r>
            <a:r>
              <a:rPr lang="en-US" sz="4000" dirty="0" err="1" smtClean="0">
                <a:latin typeface="Cooper Black" pitchFamily="18" charset="0"/>
              </a:rPr>
              <a:t>Diisi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Fungsi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(OPD </a:t>
            </a:r>
            <a:r>
              <a:rPr lang="en-US" sz="4000" dirty="0" err="1" smtClean="0">
                <a:latin typeface="Cooper Black" pitchFamily="18" charset="0"/>
              </a:rPr>
              <a:t>baru</a:t>
            </a:r>
            <a:r>
              <a:rPr lang="en-US" sz="4000" dirty="0" smtClean="0">
                <a:latin typeface="Cooper Black" pitchFamily="18" charset="0"/>
              </a:rPr>
              <a:t>)</a:t>
            </a:r>
          </a:p>
          <a:p>
            <a:r>
              <a:rPr lang="en-US" sz="4000" dirty="0" smtClean="0">
                <a:latin typeface="Cooper Black" pitchFamily="18" charset="0"/>
              </a:rPr>
              <a:t>3. </a:t>
            </a:r>
            <a:r>
              <a:rPr lang="en-US" sz="4000" dirty="0" err="1" smtClean="0">
                <a:latin typeface="Cooper Black" pitchFamily="18" charset="0"/>
              </a:rPr>
              <a:t>Diisi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Pemangku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endParaRPr lang="en-US" sz="4000" dirty="0" smtClean="0">
              <a:latin typeface="Cooper Black" pitchFamily="18" charset="0"/>
            </a:endParaRPr>
          </a:p>
          <a:p>
            <a:r>
              <a:rPr lang="en-US" sz="4000" dirty="0" smtClean="0">
                <a:latin typeface="Cooper Black" pitchFamily="18" charset="0"/>
              </a:rPr>
              <a:t>4. </a:t>
            </a:r>
            <a:r>
              <a:rPr lang="en-US" sz="4000" dirty="0" err="1" smtClean="0">
                <a:latin typeface="Cooper Black" pitchFamily="18" charset="0"/>
              </a:rPr>
              <a:t>Kalau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Kosong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maka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pada</a:t>
            </a:r>
            <a:endParaRPr lang="en-US" sz="4000" dirty="0" smtClean="0">
              <a:latin typeface="Cooper Black" pitchFamily="18" charset="0"/>
            </a:endParaRPr>
          </a:p>
          <a:p>
            <a:r>
              <a:rPr lang="en-US" sz="4000" dirty="0" smtClean="0">
                <a:latin typeface="Cooper Black" pitchFamily="18" charset="0"/>
              </a:rPr>
              <a:t>    </a:t>
            </a:r>
            <a:r>
              <a:rPr lang="en-US" sz="4000" dirty="0" err="1" smtClean="0">
                <a:latin typeface="Cooper Black" pitchFamily="18" charset="0"/>
              </a:rPr>
              <a:t>kolom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Nama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Pejabat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diisi</a:t>
            </a:r>
            <a:r>
              <a:rPr lang="en-US" sz="4000" dirty="0" smtClean="0">
                <a:latin typeface="Cooper Black" pitchFamily="18" charset="0"/>
              </a:rPr>
              <a:t>     ‘ –</a:t>
            </a:r>
          </a:p>
          <a:p>
            <a:r>
              <a:rPr lang="en-US" sz="4000" dirty="0" smtClean="0">
                <a:latin typeface="Cooper Black" pitchFamily="18" charset="0"/>
              </a:rPr>
              <a:t>5. </a:t>
            </a:r>
            <a:r>
              <a:rPr lang="en-US" sz="4000" dirty="0" err="1" smtClean="0">
                <a:latin typeface="Cooper Black" pitchFamily="18" charset="0"/>
              </a:rPr>
              <a:t>Diisi</a:t>
            </a:r>
            <a:r>
              <a:rPr lang="en-US" sz="4000" dirty="0" smtClean="0">
                <a:latin typeface="Cooper Black" pitchFamily="18" charset="0"/>
              </a:rPr>
              <a:t> NIP </a:t>
            </a:r>
            <a:r>
              <a:rPr lang="en-US" sz="4000" dirty="0" err="1" smtClean="0">
                <a:latin typeface="Cooper Black" pitchFamily="18" charset="0"/>
              </a:rPr>
              <a:t>Pejabat</a:t>
            </a:r>
            <a:endParaRPr lang="en-US" sz="4000" dirty="0">
              <a:latin typeface="Cooper Black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2999" y="1662551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529"/>
            <a:ext cx="12192000" cy="69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062" y="16437"/>
            <a:ext cx="10058400" cy="83561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Kolom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Pendidikan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288473"/>
            <a:ext cx="10058400" cy="5091545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 smtClean="0">
                <a:latin typeface="Cooper Black" pitchFamily="18" charset="0"/>
              </a:rPr>
              <a:t>Kolom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pendidikan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diisi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pendidikan</a:t>
            </a:r>
            <a:r>
              <a:rPr lang="en-US" sz="3600" dirty="0" smtClean="0">
                <a:latin typeface="Cooper Black" pitchFamily="18" charset="0"/>
              </a:rPr>
              <a:t> minimal D-III, S1, S2, S3 </a:t>
            </a:r>
            <a:r>
              <a:rPr lang="en-US" sz="3600" dirty="0" err="1" smtClean="0">
                <a:latin typeface="Cooper Black" pitchFamily="18" charset="0"/>
              </a:rPr>
              <a:t>meskipun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tidak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sesuai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tetap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dimasukkan</a:t>
            </a:r>
            <a:r>
              <a:rPr lang="en-US" sz="3600" dirty="0" smtClean="0">
                <a:latin typeface="Cooper Black" pitchFamily="18" charset="0"/>
              </a:rPr>
              <a:t>, </a:t>
            </a:r>
            <a:r>
              <a:rPr lang="en-US" sz="3600" dirty="0" err="1" smtClean="0">
                <a:latin typeface="Cooper Black" pitchFamily="18" charset="0"/>
              </a:rPr>
              <a:t>untuk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kasus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misalkan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terjadi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eselon</a:t>
            </a:r>
            <a:r>
              <a:rPr lang="en-US" sz="3600" dirty="0" smtClean="0">
                <a:latin typeface="Cooper Black" pitchFamily="18" charset="0"/>
              </a:rPr>
              <a:t> IV </a:t>
            </a:r>
            <a:r>
              <a:rPr lang="en-US" sz="3600" dirty="0" err="1" smtClean="0">
                <a:latin typeface="Cooper Black" pitchFamily="18" charset="0"/>
              </a:rPr>
              <a:t>tetapi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ijazah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terakhir</a:t>
            </a:r>
            <a:r>
              <a:rPr lang="en-US" sz="3600" dirty="0" smtClean="0">
                <a:latin typeface="Cooper Black" pitchFamily="18" charset="0"/>
              </a:rPr>
              <a:t> SLTA </a:t>
            </a:r>
            <a:r>
              <a:rPr lang="en-US" sz="3600" dirty="0" err="1" smtClean="0">
                <a:latin typeface="Cooper Black" pitchFamily="18" charset="0"/>
              </a:rPr>
              <a:t>maka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tidak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perlu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dimasukkan</a:t>
            </a:r>
            <a:r>
              <a:rPr lang="en-US" sz="3600" dirty="0" smtClean="0">
                <a:latin typeface="Cooper Black" pitchFamily="18" charset="0"/>
              </a:rPr>
              <a:t>, </a:t>
            </a:r>
            <a:r>
              <a:rPr lang="en-US" sz="3600" dirty="0" err="1" smtClean="0">
                <a:latin typeface="Cooper Black" pitchFamily="18" charset="0"/>
              </a:rPr>
              <a:t>tetapi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di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beri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tanda</a:t>
            </a:r>
            <a:r>
              <a:rPr lang="en-US" sz="3600" dirty="0" smtClean="0">
                <a:latin typeface="Cooper Black" pitchFamily="18" charset="0"/>
              </a:rPr>
              <a:t> “-“ </a:t>
            </a:r>
            <a:r>
              <a:rPr lang="en-US" sz="3600" dirty="0" err="1" smtClean="0">
                <a:latin typeface="Cooper Black" pitchFamily="18" charset="0"/>
              </a:rPr>
              <a:t>dan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dalam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kolom</a:t>
            </a:r>
            <a:r>
              <a:rPr lang="en-US" sz="3600" dirty="0" smtClean="0">
                <a:latin typeface="Cooper Black" pitchFamily="18" charset="0"/>
              </a:rPr>
              <a:t> Y/N </a:t>
            </a:r>
            <a:r>
              <a:rPr lang="en-US" sz="3600" dirty="0" err="1" smtClean="0">
                <a:latin typeface="Cooper Black" pitchFamily="18" charset="0"/>
              </a:rPr>
              <a:t>di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isi</a:t>
            </a:r>
            <a:r>
              <a:rPr lang="en-US" sz="3600" dirty="0" smtClean="0">
                <a:latin typeface="Cooper Black" pitchFamily="18" charset="0"/>
              </a:rPr>
              <a:t> 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059873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2694"/>
            <a:ext cx="10058400" cy="75248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Kolom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Pelatihan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226128"/>
            <a:ext cx="10058400" cy="468453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Kolom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pelatihan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diisi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pelatihan</a:t>
            </a:r>
            <a:r>
              <a:rPr lang="en-US" sz="4000" dirty="0" smtClean="0">
                <a:latin typeface="Cooper Black" pitchFamily="18" charset="0"/>
              </a:rPr>
              <a:t> yang </a:t>
            </a:r>
            <a:r>
              <a:rPr lang="en-US" sz="4000" dirty="0" err="1" smtClean="0">
                <a:latin typeface="Cooper Black" pitchFamily="18" charset="0"/>
              </a:rPr>
              <a:t>sesuai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dengan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jabatannya</a:t>
            </a:r>
            <a:r>
              <a:rPr lang="en-US" sz="4000" dirty="0" smtClean="0">
                <a:latin typeface="Cooper Black" pitchFamily="18" charset="0"/>
              </a:rPr>
              <a:t>, </a:t>
            </a:r>
            <a:r>
              <a:rPr lang="en-US" sz="4000" dirty="0" err="1" smtClean="0">
                <a:latin typeface="Cooper Black" pitchFamily="18" charset="0"/>
              </a:rPr>
              <a:t>kalau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tidak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ada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pelatihan</a:t>
            </a:r>
            <a:r>
              <a:rPr lang="en-US" sz="4000" dirty="0" smtClean="0">
                <a:latin typeface="Cooper Black" pitchFamily="18" charset="0"/>
              </a:rPr>
              <a:t> yang </a:t>
            </a:r>
            <a:r>
              <a:rPr lang="en-US" sz="4000" dirty="0" err="1" smtClean="0">
                <a:latin typeface="Cooper Black" pitchFamily="18" charset="0"/>
              </a:rPr>
              <a:t>sesuai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dengan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yang </a:t>
            </a:r>
            <a:r>
              <a:rPr lang="en-US" sz="4000" dirty="0" err="1" smtClean="0">
                <a:latin typeface="Cooper Black" pitchFamily="18" charset="0"/>
              </a:rPr>
              <a:t>di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duduki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maka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diisi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dengan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pelatihan</a:t>
            </a:r>
            <a:r>
              <a:rPr lang="en-US" sz="4000" dirty="0" smtClean="0">
                <a:latin typeface="Cooper Black" pitchFamily="18" charset="0"/>
              </a:rPr>
              <a:t> yang paling </a:t>
            </a:r>
            <a:r>
              <a:rPr lang="en-US" sz="4000" dirty="0" err="1" smtClean="0">
                <a:latin typeface="Cooper Black" pitchFamily="18" charset="0"/>
              </a:rPr>
              <a:t>mendekati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dengan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yang </a:t>
            </a:r>
            <a:r>
              <a:rPr lang="en-US" sz="4000" dirty="0" err="1" smtClean="0">
                <a:latin typeface="Cooper Black" pitchFamily="18" charset="0"/>
              </a:rPr>
              <a:t>didudukinya</a:t>
            </a:r>
            <a:r>
              <a:rPr lang="en-US" sz="4000" dirty="0" smtClean="0">
                <a:latin typeface="Cooper Black" pitchFamily="18" charset="0"/>
              </a:rPr>
              <a:t>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Maksimal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isikan</a:t>
            </a:r>
            <a:r>
              <a:rPr lang="en-US" sz="4000" dirty="0" smtClean="0">
                <a:latin typeface="Cooper Black" pitchFamily="18" charset="0"/>
              </a:rPr>
              <a:t> 3 </a:t>
            </a:r>
            <a:r>
              <a:rPr lang="en-US" sz="4000" dirty="0" err="1" smtClean="0">
                <a:latin typeface="Cooper Black" pitchFamily="18" charset="0"/>
              </a:rPr>
              <a:t>pelatihan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saja</a:t>
            </a:r>
            <a:endParaRPr lang="en-US" sz="4000" dirty="0">
              <a:latin typeface="Cooper Black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163783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700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2694"/>
            <a:ext cx="10058400" cy="75248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Kolom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Pengalaman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184564"/>
            <a:ext cx="10058400" cy="4684530"/>
          </a:xfrm>
        </p:spPr>
        <p:txBody>
          <a:bodyPr>
            <a:normAutofit fontScale="925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Diisi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dengan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riwayat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masing-masing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pemangku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b="1" dirty="0" smtClean="0">
                <a:latin typeface="Cooper Black" pitchFamily="18" charset="0"/>
              </a:rPr>
              <a:t>yang </a:t>
            </a:r>
            <a:r>
              <a:rPr lang="en-US" sz="4000" b="1" dirty="0" err="1" smtClean="0">
                <a:latin typeface="Cooper Black" pitchFamily="18" charset="0"/>
              </a:rPr>
              <a:t>sesuai</a:t>
            </a:r>
            <a:r>
              <a:rPr lang="en-US" sz="4000" dirty="0" smtClean="0">
                <a:latin typeface="Cooper Black" pitchFamily="18" charset="0"/>
              </a:rPr>
              <a:t>, </a:t>
            </a:r>
            <a:r>
              <a:rPr lang="en-US" sz="4000" u="sng" dirty="0" err="1" smtClean="0">
                <a:solidFill>
                  <a:srgbClr val="FF0000"/>
                </a:solidFill>
                <a:latin typeface="Cooper Black" pitchFamily="18" charset="0"/>
              </a:rPr>
              <a:t>contoh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misal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eselon</a:t>
            </a:r>
            <a:r>
              <a:rPr lang="en-US" sz="4000" dirty="0" smtClean="0">
                <a:latin typeface="Cooper Black" pitchFamily="18" charset="0"/>
              </a:rPr>
              <a:t> III </a:t>
            </a:r>
            <a:r>
              <a:rPr lang="en-US" sz="4000" dirty="0" err="1" smtClean="0">
                <a:latin typeface="Cooper Black" pitchFamily="18" charset="0"/>
              </a:rPr>
              <a:t>dengan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riwayat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eselon</a:t>
            </a:r>
            <a:r>
              <a:rPr lang="en-US" sz="4000" dirty="0" smtClean="0">
                <a:latin typeface="Cooper Black" pitchFamily="18" charset="0"/>
              </a:rPr>
              <a:t> III yang </a:t>
            </a:r>
            <a:r>
              <a:rPr lang="en-US" sz="4000" dirty="0" err="1" smtClean="0">
                <a:latin typeface="Cooper Black" pitchFamily="18" charset="0"/>
              </a:rPr>
              <a:t>setara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atau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eselon</a:t>
            </a:r>
            <a:r>
              <a:rPr lang="en-US" sz="4000" dirty="0" smtClean="0">
                <a:latin typeface="Cooper Black" pitchFamily="18" charset="0"/>
              </a:rPr>
              <a:t> IV-</a:t>
            </a:r>
            <a:r>
              <a:rPr lang="en-US" sz="4000" dirty="0" err="1" smtClean="0">
                <a:latin typeface="Cooper Black" pitchFamily="18" charset="0"/>
              </a:rPr>
              <a:t>nya</a:t>
            </a:r>
            <a:r>
              <a:rPr lang="en-US" sz="4000" dirty="0" smtClean="0">
                <a:latin typeface="Cooper Black" pitchFamily="18" charset="0"/>
              </a:rPr>
              <a:t>, </a:t>
            </a:r>
            <a:r>
              <a:rPr lang="en-US" sz="4000" dirty="0" err="1" smtClean="0">
                <a:latin typeface="Cooper Black" pitchFamily="18" charset="0"/>
              </a:rPr>
              <a:t>kalau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eselon</a:t>
            </a:r>
            <a:r>
              <a:rPr lang="en-US" sz="4000" dirty="0" smtClean="0">
                <a:latin typeface="Cooper Black" pitchFamily="18" charset="0"/>
              </a:rPr>
              <a:t> IV </a:t>
            </a:r>
            <a:r>
              <a:rPr lang="en-US" sz="4000" dirty="0" err="1" smtClean="0">
                <a:latin typeface="Cooper Black" pitchFamily="18" charset="0"/>
              </a:rPr>
              <a:t>dengan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riwayat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JFU masing2.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Maksimal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isikan</a:t>
            </a:r>
            <a:r>
              <a:rPr lang="en-US" sz="4000" dirty="0" smtClean="0">
                <a:latin typeface="Cooper Black" pitchFamily="18" charset="0"/>
              </a:rPr>
              <a:t> 3 </a:t>
            </a:r>
            <a:r>
              <a:rPr lang="id-ID" sz="4000" dirty="0" smtClean="0">
                <a:latin typeface="Cooper Black" pitchFamily="18" charset="0"/>
              </a:rPr>
              <a:t>pengalaman jabatan struktural yang paling relevan</a:t>
            </a:r>
            <a:endParaRPr lang="en-US" sz="4000" dirty="0">
              <a:latin typeface="Cooper Black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163783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2694"/>
            <a:ext cx="10058400" cy="75248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Kolom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Administrasi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184564"/>
            <a:ext cx="10058400" cy="4684530"/>
          </a:xfrm>
        </p:spPr>
        <p:txBody>
          <a:bodyPr>
            <a:normAutofit fontScale="925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Diisi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dengan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diklatpim</a:t>
            </a:r>
            <a:r>
              <a:rPr lang="en-US" sz="4000" dirty="0" smtClean="0">
                <a:latin typeface="Cooper Black" pitchFamily="18" charset="0"/>
              </a:rPr>
              <a:t> yang </a:t>
            </a:r>
            <a:r>
              <a:rPr lang="en-US" sz="4000" dirty="0" err="1" smtClean="0">
                <a:latin typeface="Cooper Black" pitchFamily="18" charset="0"/>
              </a:rPr>
              <a:t>setara</a:t>
            </a:r>
            <a:r>
              <a:rPr lang="en-US" sz="4000" dirty="0" smtClean="0">
                <a:latin typeface="Cooper Black" pitchFamily="18" charset="0"/>
              </a:rPr>
              <a:t>, </a:t>
            </a:r>
            <a:r>
              <a:rPr lang="en-US" sz="4000" dirty="0" err="1" smtClean="0">
                <a:latin typeface="Cooper Black" pitchFamily="18" charset="0"/>
              </a:rPr>
              <a:t>contoh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misal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pemangku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eselon</a:t>
            </a:r>
            <a:r>
              <a:rPr lang="en-US" sz="4000" dirty="0" smtClean="0">
                <a:latin typeface="Cooper Black" pitchFamily="18" charset="0"/>
              </a:rPr>
              <a:t> III yang </a:t>
            </a:r>
            <a:r>
              <a:rPr lang="en-US" sz="4000" dirty="0" err="1" smtClean="0">
                <a:latin typeface="Cooper Black" pitchFamily="18" charset="0"/>
              </a:rPr>
              <a:t>dimasukkan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maka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diklatpim</a:t>
            </a:r>
            <a:r>
              <a:rPr lang="en-US" sz="4000" dirty="0" smtClean="0">
                <a:latin typeface="Cooper Black" pitchFamily="18" charset="0"/>
              </a:rPr>
              <a:t> III, </a:t>
            </a:r>
            <a:r>
              <a:rPr lang="en-US" sz="4000" dirty="0" err="1" smtClean="0">
                <a:latin typeface="Cooper Black" pitchFamily="18" charset="0"/>
              </a:rPr>
              <a:t>diklatpim</a:t>
            </a:r>
            <a:r>
              <a:rPr lang="en-US" sz="4000" dirty="0" smtClean="0">
                <a:latin typeface="Cooper Black" pitchFamily="18" charset="0"/>
              </a:rPr>
              <a:t> IV yang </a:t>
            </a:r>
            <a:r>
              <a:rPr lang="en-US" sz="4000" dirty="0" err="1" smtClean="0">
                <a:latin typeface="Cooper Black" pitchFamily="18" charset="0"/>
              </a:rPr>
              <a:t>pernah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laksanakan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tidak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usah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dimasukkan</a:t>
            </a:r>
            <a:r>
              <a:rPr lang="en-US" sz="4000" dirty="0" smtClean="0">
                <a:latin typeface="Cooper Black" pitchFamily="18" charset="0"/>
              </a:rPr>
              <a:t>, </a:t>
            </a:r>
            <a:r>
              <a:rPr lang="en-US" sz="4000" dirty="0" err="1" smtClean="0">
                <a:latin typeface="Cooper Black" pitchFamily="18" charset="0"/>
              </a:rPr>
              <a:t>begitu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seterusnya</a:t>
            </a:r>
            <a:r>
              <a:rPr lang="en-US" sz="4000" dirty="0" smtClean="0">
                <a:latin typeface="Cooper Black" pitchFamily="18" charset="0"/>
              </a:rPr>
              <a:t>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Kalau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belum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diklatpim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maka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beri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tanda</a:t>
            </a:r>
            <a:r>
              <a:rPr lang="en-US" sz="4000" dirty="0" smtClean="0">
                <a:latin typeface="Cooper Black" pitchFamily="18" charset="0"/>
              </a:rPr>
              <a:t> “ - ”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101437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2694"/>
            <a:ext cx="10058400" cy="752488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Kolom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Gap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309256"/>
            <a:ext cx="10058400" cy="4684530"/>
          </a:xfrm>
        </p:spPr>
        <p:txBody>
          <a:bodyPr>
            <a:normAutofit fontScale="85000"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Setiap</a:t>
            </a:r>
            <a:r>
              <a:rPr lang="en-US" sz="4000" dirty="0" smtClean="0">
                <a:latin typeface="Cooper Black" pitchFamily="18" charset="0"/>
              </a:rPr>
              <a:t> N (No) </a:t>
            </a:r>
            <a:r>
              <a:rPr lang="en-US" sz="4000" dirty="0" err="1" smtClean="0">
                <a:latin typeface="Cooper Black" pitchFamily="18" charset="0"/>
              </a:rPr>
              <a:t>nilainya</a:t>
            </a:r>
            <a:r>
              <a:rPr lang="en-US" sz="4000" dirty="0" smtClean="0">
                <a:latin typeface="Cooper Black" pitchFamily="18" charset="0"/>
              </a:rPr>
              <a:t> o,25 </a:t>
            </a:r>
            <a:r>
              <a:rPr lang="en-US" sz="4000" dirty="0" err="1" smtClean="0">
                <a:latin typeface="Cooper Black" pitchFamily="18" charset="0"/>
              </a:rPr>
              <a:t>sehingga</a:t>
            </a:r>
            <a:r>
              <a:rPr lang="en-US" sz="4000" dirty="0" smtClean="0">
                <a:latin typeface="Cooper Black" pitchFamily="18" charset="0"/>
              </a:rPr>
              <a:t> total </a:t>
            </a:r>
            <a:r>
              <a:rPr lang="en-US" sz="4000" dirty="0" err="1" smtClean="0">
                <a:latin typeface="Cooper Black" pitchFamily="18" charset="0"/>
              </a:rPr>
              <a:t>kalau</a:t>
            </a:r>
            <a:r>
              <a:rPr lang="en-US" sz="4000" dirty="0" smtClean="0">
                <a:latin typeface="Cooper Black" pitchFamily="18" charset="0"/>
              </a:rPr>
              <a:t> N (No) </a:t>
            </a:r>
            <a:r>
              <a:rPr lang="en-US" sz="4000" dirty="0" err="1" smtClean="0">
                <a:latin typeface="Cooper Black" pitchFamily="18" charset="0"/>
              </a:rPr>
              <a:t>semua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maka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nilai</a:t>
            </a:r>
            <a:r>
              <a:rPr lang="en-US" sz="4000" dirty="0" smtClean="0">
                <a:latin typeface="Cooper Black" pitchFamily="18" charset="0"/>
              </a:rPr>
              <a:t> Gap = 1.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Setiap</a:t>
            </a:r>
            <a:r>
              <a:rPr lang="en-US" sz="4000" dirty="0" smtClean="0">
                <a:latin typeface="Cooper Black" pitchFamily="18" charset="0"/>
              </a:rPr>
              <a:t> gap </a:t>
            </a:r>
            <a:r>
              <a:rPr lang="en-US" sz="4000" dirty="0" err="1" smtClean="0">
                <a:latin typeface="Cooper Black" pitchFamily="18" charset="0"/>
              </a:rPr>
              <a:t>akan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di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jumlah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sehingga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muncul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jumlah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akhir</a:t>
            </a:r>
            <a:r>
              <a:rPr lang="en-US" sz="4000" dirty="0" smtClean="0">
                <a:latin typeface="Cooper Black" pitchFamily="18" charset="0"/>
              </a:rPr>
              <a:t> gap </a:t>
            </a:r>
            <a:r>
              <a:rPr lang="en-US" sz="4000" dirty="0" err="1" smtClean="0">
                <a:latin typeface="Cooper Black" pitchFamily="18" charset="0"/>
              </a:rPr>
              <a:t>di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bagian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kanan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bawah</a:t>
            </a:r>
            <a:endParaRPr lang="en-US" sz="4000" dirty="0" smtClean="0">
              <a:latin typeface="Cooper Black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Nilai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akhir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adalah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jumlah</a:t>
            </a:r>
            <a:r>
              <a:rPr lang="en-US" sz="4000" dirty="0" smtClean="0">
                <a:latin typeface="Cooper Black" pitchFamily="18" charset="0"/>
              </a:rPr>
              <a:t> gap </a:t>
            </a:r>
            <a:r>
              <a:rPr lang="en-US" sz="4000" dirty="0" err="1" smtClean="0">
                <a:latin typeface="Cooper Black" pitchFamily="18" charset="0"/>
              </a:rPr>
              <a:t>dibagi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jumlah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pemangku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jabatan</a:t>
            </a:r>
            <a:endParaRPr lang="en-US" sz="4000" dirty="0" smtClean="0">
              <a:latin typeface="Cooper Black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 smtClean="0">
                <a:latin typeface="Cooper Black" pitchFamily="18" charset="0"/>
              </a:rPr>
              <a:t>Jabatan</a:t>
            </a:r>
            <a:r>
              <a:rPr lang="en-US" sz="4000" dirty="0" smtClean="0">
                <a:latin typeface="Cooper Black" pitchFamily="18" charset="0"/>
              </a:rPr>
              <a:t> yang </a:t>
            </a:r>
            <a:r>
              <a:rPr lang="en-US" sz="4000" dirty="0" err="1" smtClean="0">
                <a:latin typeface="Cooper Black" pitchFamily="18" charset="0"/>
              </a:rPr>
              <a:t>kosong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tetap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akan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menjadi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jumlah</a:t>
            </a:r>
            <a:r>
              <a:rPr lang="en-US" sz="4000" dirty="0" smtClean="0">
                <a:latin typeface="Cooper Black" pitchFamily="18" charset="0"/>
              </a:rPr>
              <a:t> </a:t>
            </a:r>
            <a:r>
              <a:rPr lang="en-US" sz="4000" dirty="0" err="1" smtClean="0">
                <a:latin typeface="Cooper Black" pitchFamily="18" charset="0"/>
              </a:rPr>
              <a:t>pembagi</a:t>
            </a:r>
            <a:endParaRPr lang="en-US" sz="4000" dirty="0" smtClean="0">
              <a:latin typeface="Cooper Black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143001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36" y="1803689"/>
            <a:ext cx="10058400" cy="1999384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2.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Kompensasi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0348"/>
            <a:ext cx="10058400" cy="7940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Data yang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dibutuhkan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: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267691"/>
            <a:ext cx="10058400" cy="519545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ooper Black" pitchFamily="18" charset="0"/>
              </a:rPr>
              <a:t>SOTK (OPD yang </a:t>
            </a:r>
            <a:r>
              <a:rPr lang="en-US" sz="2800" dirty="0" err="1" smtClean="0">
                <a:latin typeface="Cooper Black" pitchFamily="18" charset="0"/>
              </a:rPr>
              <a:t>baru</a:t>
            </a:r>
            <a:r>
              <a:rPr lang="en-US" sz="2800" dirty="0" smtClean="0">
                <a:latin typeface="Cooper Black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Pemangku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(</a:t>
            </a:r>
            <a:r>
              <a:rPr lang="en-US" sz="2800" dirty="0" err="1" smtClean="0">
                <a:latin typeface="Cooper Black" pitchFamily="18" charset="0"/>
              </a:rPr>
              <a:t>untuk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sementara</a:t>
            </a:r>
            <a:r>
              <a:rPr lang="en-US" sz="2800" dirty="0" smtClean="0">
                <a:latin typeface="Cooper Black" pitchFamily="18" charset="0"/>
              </a:rPr>
              <a:t> structural / JPT, Administrator, </a:t>
            </a:r>
            <a:r>
              <a:rPr lang="en-US" sz="2800" dirty="0" err="1" smtClean="0">
                <a:latin typeface="Cooper Black" pitchFamily="18" charset="0"/>
              </a:rPr>
              <a:t>Pengawas</a:t>
            </a:r>
            <a:r>
              <a:rPr lang="en-US" sz="2800" dirty="0" smtClean="0">
                <a:latin typeface="Cooper Black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Pendidikan</a:t>
            </a:r>
            <a:r>
              <a:rPr lang="en-US" sz="2800" dirty="0" smtClean="0">
                <a:latin typeface="Cooper Black" pitchFamily="18" charset="0"/>
              </a:rPr>
              <a:t> formal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Riwayat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pelatihan</a:t>
            </a:r>
            <a:endParaRPr lang="en-US" sz="2800" dirty="0" smtClean="0">
              <a:latin typeface="Cooper Black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Riwayat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endParaRPr lang="en-US" sz="2800" dirty="0" smtClean="0">
              <a:latin typeface="Cooper Black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Administrasi</a:t>
            </a:r>
            <a:r>
              <a:rPr lang="en-US" sz="2800" dirty="0" smtClean="0">
                <a:latin typeface="Cooper Black" pitchFamily="18" charset="0"/>
              </a:rPr>
              <a:t> (</a:t>
            </a:r>
            <a:r>
              <a:rPr lang="en-US" sz="2800" dirty="0" err="1" smtClean="0">
                <a:latin typeface="Cooper Black" pitchFamily="18" charset="0"/>
              </a:rPr>
              <a:t>diklatpim</a:t>
            </a:r>
            <a:r>
              <a:rPr lang="en-US" sz="2800" dirty="0" smtClean="0">
                <a:latin typeface="Cooper Black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Cooper Black" pitchFamily="18" charset="0"/>
              </a:rPr>
              <a:t>Data </a:t>
            </a:r>
            <a:r>
              <a:rPr lang="en-US" sz="2800" dirty="0" err="1" smtClean="0">
                <a:latin typeface="Cooper Black" pitchFamily="18" charset="0"/>
              </a:rPr>
              <a:t>pelanggaran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disiplin</a:t>
            </a:r>
            <a:r>
              <a:rPr lang="en-US" sz="2800" dirty="0" smtClean="0">
                <a:latin typeface="Cooper Black" pitchFamily="18" charset="0"/>
              </a:rPr>
              <a:t> (</a:t>
            </a:r>
            <a:r>
              <a:rPr lang="en-US" sz="2800" dirty="0" err="1" smtClean="0">
                <a:latin typeface="Cooper Black" pitchFamily="18" charset="0"/>
              </a:rPr>
              <a:t>satu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tahun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terakhir</a:t>
            </a:r>
            <a:r>
              <a:rPr lang="en-US" sz="2800" dirty="0" smtClean="0">
                <a:latin typeface="Cooper Black" pitchFamily="18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Tunjangan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daerah</a:t>
            </a:r>
            <a:r>
              <a:rPr lang="en-US" sz="2800" dirty="0" smtClean="0">
                <a:latin typeface="Cooper Black" pitchFamily="18" charset="0"/>
              </a:rPr>
              <a:t> /TPP </a:t>
            </a:r>
            <a:r>
              <a:rPr lang="en-US" sz="2800" dirty="0" err="1" smtClean="0">
                <a:latin typeface="Cooper Black" pitchFamily="18" charset="0"/>
              </a:rPr>
              <a:t>atau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Tunjangan</a:t>
            </a:r>
            <a:r>
              <a:rPr lang="en-US" sz="2800" dirty="0" smtClean="0">
                <a:latin typeface="Cooper Black" pitchFamily="18" charset="0"/>
              </a:rPr>
              <a:t> yang </a:t>
            </a:r>
            <a:r>
              <a:rPr lang="en-US" sz="2800" dirty="0" err="1" smtClean="0">
                <a:latin typeface="Cooper Black" pitchFamily="18" charset="0"/>
              </a:rPr>
              <a:t>diatur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dengan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Peraturan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Daearah</a:t>
            </a:r>
            <a:endParaRPr lang="en-US" sz="2800" dirty="0" smtClean="0">
              <a:latin typeface="Cooper Black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id-ID" sz="2800" dirty="0" smtClean="0">
                <a:latin typeface="Cooper Black" pitchFamily="18" charset="0"/>
              </a:rPr>
              <a:t>Penilaian Prestasi Kerja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terakhir</a:t>
            </a:r>
            <a:endParaRPr lang="en-US" sz="2800" dirty="0" smtClean="0">
              <a:latin typeface="Cooper Black" pitchFamily="18" charset="0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2999" y="1039091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2" y="-142875"/>
            <a:ext cx="1215598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8783"/>
            <a:ext cx="10058400" cy="87717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Kompensasi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246911"/>
            <a:ext cx="10058400" cy="4746876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 smtClean="0">
                <a:latin typeface="Cooper Black" pitchFamily="18" charset="0"/>
              </a:rPr>
              <a:t>Dalam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tabel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kompensasi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maka</a:t>
            </a:r>
            <a:r>
              <a:rPr lang="en-US" sz="3600" dirty="0" smtClean="0">
                <a:latin typeface="Cooper Black" pitchFamily="18" charset="0"/>
              </a:rPr>
              <a:t> yang </a:t>
            </a:r>
            <a:r>
              <a:rPr lang="en-US" sz="3600" dirty="0" err="1" smtClean="0">
                <a:latin typeface="Cooper Black" pitchFamily="18" charset="0"/>
              </a:rPr>
              <a:t>dimasukkan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adalah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tunjangan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daerah</a:t>
            </a:r>
            <a:r>
              <a:rPr lang="en-US" sz="3600" dirty="0" smtClean="0">
                <a:latin typeface="Cooper Black" pitchFamily="18" charset="0"/>
              </a:rPr>
              <a:t> / </a:t>
            </a:r>
            <a:r>
              <a:rPr lang="en-US" sz="3600" dirty="0" err="1" smtClean="0">
                <a:latin typeface="Cooper Black" pitchFamily="18" charset="0"/>
              </a:rPr>
              <a:t>tamsil</a:t>
            </a:r>
            <a:r>
              <a:rPr lang="en-US" sz="3600" dirty="0" smtClean="0">
                <a:latin typeface="Cooper Black" pitchFamily="18" charset="0"/>
              </a:rPr>
              <a:t> / </a:t>
            </a:r>
            <a:r>
              <a:rPr lang="en-US" sz="3600" dirty="0" err="1" smtClean="0">
                <a:latin typeface="Cooper Black" pitchFamily="18" charset="0"/>
              </a:rPr>
              <a:t>tpp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atau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tunjangan</a:t>
            </a:r>
            <a:r>
              <a:rPr lang="en-US" sz="3600" dirty="0" smtClean="0">
                <a:latin typeface="Cooper Black" pitchFamily="18" charset="0"/>
              </a:rPr>
              <a:t> yang </a:t>
            </a:r>
            <a:r>
              <a:rPr lang="en-US" sz="3600" dirty="0" err="1" smtClean="0">
                <a:latin typeface="Cooper Black" pitchFamily="18" charset="0"/>
              </a:rPr>
              <a:t>diatur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dengan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peraturan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daerah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dibayarkan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dengan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kelas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jabatan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atau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berdasarkan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eselon</a:t>
            </a:r>
            <a:r>
              <a:rPr lang="en-US" sz="3600" dirty="0" smtClean="0">
                <a:latin typeface="Cooper Black" pitchFamily="18" charset="0"/>
              </a:rPr>
              <a:t>, </a:t>
            </a:r>
            <a:r>
              <a:rPr lang="en-US" sz="3600" dirty="0" err="1" smtClean="0">
                <a:latin typeface="Cooper Black" pitchFamily="18" charset="0"/>
              </a:rPr>
              <a:t>kalau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tidak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ada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tunjangan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daerah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maka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diisi</a:t>
            </a:r>
            <a:r>
              <a:rPr lang="en-US" sz="3600" dirty="0" smtClean="0">
                <a:latin typeface="Cooper Black" pitchFamily="18" charset="0"/>
              </a:rPr>
              <a:t> ‘0’ </a:t>
            </a:r>
            <a:r>
              <a:rPr lang="en-US" sz="3600" dirty="0" err="1" smtClean="0">
                <a:latin typeface="Cooper Black" pitchFamily="18" charset="0"/>
              </a:rPr>
              <a:t>dan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memang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tidak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harus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ada</a:t>
            </a:r>
            <a:r>
              <a:rPr lang="en-US" sz="3600" dirty="0" smtClean="0">
                <a:latin typeface="Cooper Black" pitchFamily="18" charset="0"/>
              </a:rPr>
              <a:t> </a:t>
            </a:r>
            <a:r>
              <a:rPr lang="en-US" sz="3600" dirty="0" err="1" smtClean="0">
                <a:latin typeface="Cooper Black" pitchFamily="18" charset="0"/>
              </a:rPr>
              <a:t>selisih</a:t>
            </a:r>
            <a:r>
              <a:rPr lang="en-US" sz="3600" dirty="0" smtClean="0">
                <a:latin typeface="Cooper Black" pitchFamily="18" charset="0"/>
              </a:rPr>
              <a:t>.</a:t>
            </a:r>
            <a:endParaRPr lang="en-US" sz="3600" dirty="0">
              <a:latin typeface="Cooper Black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163783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415636"/>
            <a:ext cx="10058400" cy="5453458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Kolom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Kelas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diisi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dengan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kelas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atau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eselon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masing-masing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pemangku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dalam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instansi</a:t>
            </a:r>
            <a:r>
              <a:rPr lang="en-US" sz="2800" dirty="0" smtClean="0">
                <a:latin typeface="Cooper Black" pitchFamily="18" charset="0"/>
              </a:rPr>
              <a:t> / </a:t>
            </a:r>
            <a:r>
              <a:rPr lang="en-US" sz="2800" dirty="0" err="1" smtClean="0">
                <a:latin typeface="Cooper Black" pitchFamily="18" charset="0"/>
              </a:rPr>
              <a:t>skpd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itu</a:t>
            </a:r>
            <a:r>
              <a:rPr lang="en-US" sz="2800" dirty="0" smtClean="0">
                <a:latin typeface="Cooper Black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Kolom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Jumlah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Pejabat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diisi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dengan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jumlah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pemangku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yang </a:t>
            </a:r>
            <a:r>
              <a:rPr lang="en-US" sz="2800" dirty="0" err="1" smtClean="0">
                <a:latin typeface="Cooper Black" pitchFamily="18" charset="0"/>
              </a:rPr>
              <a:t>ada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dalam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kelas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atau</a:t>
            </a:r>
            <a:r>
              <a:rPr lang="en-US" sz="2800" dirty="0" smtClean="0">
                <a:latin typeface="Cooper Black" pitchFamily="18" charset="0"/>
              </a:rPr>
              <a:t> grading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Kolom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tertinggi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diisi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tunjangan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tertinggi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dalam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kelas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yang </a:t>
            </a:r>
            <a:r>
              <a:rPr lang="en-US" sz="2800" dirty="0" err="1" smtClean="0">
                <a:latin typeface="Cooper Black" pitchFamily="18" charset="0"/>
              </a:rPr>
              <a:t>sama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tersebut</a:t>
            </a:r>
            <a:endParaRPr lang="en-US" sz="2800" dirty="0" smtClean="0">
              <a:latin typeface="Cooper Black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Kolom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terendah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diisi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tunjangan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terendah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dalam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kelas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yang </a:t>
            </a:r>
            <a:r>
              <a:rPr lang="en-US" sz="2800" dirty="0" err="1" smtClean="0">
                <a:latin typeface="Cooper Black" pitchFamily="18" charset="0"/>
              </a:rPr>
              <a:t>sama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tersebut</a:t>
            </a:r>
            <a:endParaRPr lang="en-US" sz="2800" dirty="0" smtClean="0">
              <a:latin typeface="Cooper Black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Kolom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selisih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apabila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terjadi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tidak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ada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tunjangan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maka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rumusnya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diganti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dengan</a:t>
            </a:r>
            <a:r>
              <a:rPr lang="en-US" sz="2800" dirty="0" smtClean="0">
                <a:latin typeface="Cooper Black" pitchFamily="18" charset="0"/>
              </a:rPr>
              <a:t> IFERROR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36" y="1803689"/>
            <a:ext cx="10058400" cy="1999384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3.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Kinerja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75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8783"/>
            <a:ext cx="10058400" cy="87717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Kinerja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7832" y="1205347"/>
            <a:ext cx="10457848" cy="4746876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latin typeface="Cooper Black" pitchFamily="18" charset="0"/>
              </a:rPr>
              <a:t>Penghitungan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dalam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tabel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kinerja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adalah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jumlah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nilai</a:t>
            </a:r>
            <a:r>
              <a:rPr lang="en-US" sz="3200" dirty="0" smtClean="0">
                <a:latin typeface="Cooper Black" pitchFamily="18" charset="0"/>
              </a:rPr>
              <a:t> PPKP </a:t>
            </a:r>
            <a:r>
              <a:rPr lang="en-US" sz="3200" dirty="0" err="1" smtClean="0">
                <a:latin typeface="Cooper Black" pitchFamily="18" charset="0"/>
              </a:rPr>
              <a:t>tahun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terakhir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masing-masing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pemangku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jabatan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bagi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jumlah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pemangku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jabatan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hasilnya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adalah</a:t>
            </a:r>
            <a:r>
              <a:rPr lang="en-US" sz="3200" dirty="0" smtClean="0">
                <a:latin typeface="Cooper Black" pitchFamily="18" charset="0"/>
              </a:rPr>
              <a:t> rata-rata </a:t>
            </a:r>
            <a:r>
              <a:rPr lang="en-US" sz="3200" dirty="0" err="1" smtClean="0">
                <a:latin typeface="Cooper Black" pitchFamily="18" charset="0"/>
              </a:rPr>
              <a:t>nilai</a:t>
            </a:r>
            <a:r>
              <a:rPr lang="en-US" sz="3200" dirty="0" smtClean="0">
                <a:latin typeface="Cooper Black" pitchFamily="18" charset="0"/>
              </a:rPr>
              <a:t> SKP</a:t>
            </a:r>
            <a:r>
              <a:rPr lang="id-ID" sz="3200" dirty="0" smtClean="0">
                <a:latin typeface="Cooper Black" pitchFamily="18" charset="0"/>
              </a:rPr>
              <a:t>;</a:t>
            </a:r>
          </a:p>
          <a:p>
            <a:pPr algn="just"/>
            <a:r>
              <a:rPr lang="en-US" sz="3200" dirty="0" smtClean="0">
                <a:latin typeface="Cooper Black" pitchFamily="18" charset="0"/>
              </a:rPr>
              <a:t>yang </a:t>
            </a:r>
            <a:r>
              <a:rPr lang="en-US" sz="3200" u="sng" dirty="0" err="1" smtClean="0">
                <a:solidFill>
                  <a:srgbClr val="FF0000"/>
                </a:solidFill>
                <a:latin typeface="Cooper Black" pitchFamily="18" charset="0"/>
              </a:rPr>
              <a:t>perlu</a:t>
            </a:r>
            <a:r>
              <a:rPr lang="en-US" sz="3200" u="sng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Cooper Black" pitchFamily="18" charset="0"/>
              </a:rPr>
              <a:t>diperhatikan</a:t>
            </a:r>
            <a:r>
              <a:rPr lang="en-US" sz="3200" u="sng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adalah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jabatan</a:t>
            </a:r>
            <a:r>
              <a:rPr lang="en-US" sz="3200" dirty="0" smtClean="0">
                <a:latin typeface="Cooper Black" pitchFamily="18" charset="0"/>
              </a:rPr>
              <a:t> yang </a:t>
            </a:r>
            <a:r>
              <a:rPr lang="en-US" sz="3200" dirty="0" err="1" smtClean="0">
                <a:latin typeface="Cooper Black" pitchFamily="18" charset="0"/>
              </a:rPr>
              <a:t>kosong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akan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menjadi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jumlah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pembagi</a:t>
            </a:r>
            <a:r>
              <a:rPr lang="en-US" sz="3200" dirty="0" smtClean="0">
                <a:latin typeface="Cooper Black" pitchFamily="18" charset="0"/>
              </a:rPr>
              <a:t>, </a:t>
            </a:r>
            <a:r>
              <a:rPr lang="en-US" sz="3200" dirty="0" err="1" smtClean="0">
                <a:latin typeface="Cooper Black" pitchFamily="18" charset="0"/>
              </a:rPr>
              <a:t>sehingga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akan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menurunkan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nilai</a:t>
            </a:r>
            <a:r>
              <a:rPr lang="id-ID" sz="3200" dirty="0" smtClean="0">
                <a:latin typeface="Cooper Black" pitchFamily="18" charset="0"/>
              </a:rPr>
              <a:t> </a:t>
            </a:r>
            <a:r>
              <a:rPr lang="id-ID" sz="3200" dirty="0" smtClean="0">
                <a:latin typeface="Cooper Black" pitchFamily="18" charset="0"/>
                <a:sym typeface="Wingdings" pitchFamily="2" charset="2"/>
              </a:rPr>
              <a:t> 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harapannya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adalah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jabatan</a:t>
            </a:r>
            <a:r>
              <a:rPr lang="en-US" sz="3200" dirty="0" smtClean="0">
                <a:latin typeface="Cooper Black" pitchFamily="18" charset="0"/>
              </a:rPr>
              <a:t> yang </a:t>
            </a:r>
            <a:r>
              <a:rPr lang="en-US" sz="3200" dirty="0" err="1" smtClean="0">
                <a:latin typeface="Cooper Black" pitchFamily="18" charset="0"/>
              </a:rPr>
              <a:t>kosong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segera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untuk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diisi</a:t>
            </a:r>
            <a:r>
              <a:rPr lang="en-US" sz="3200" dirty="0" smtClean="0">
                <a:latin typeface="Cooper Black" pitchFamily="18" charset="0"/>
              </a:rPr>
              <a:t>.</a:t>
            </a:r>
            <a:endParaRPr lang="en-US" sz="3200" dirty="0">
              <a:latin typeface="Cooper Black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101437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36" y="1803689"/>
            <a:ext cx="10058400" cy="1999384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4.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Disiplin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0347"/>
            <a:ext cx="10058400" cy="877179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Disiplin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330039"/>
            <a:ext cx="10058400" cy="4746876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latin typeface="Cooper Black" pitchFamily="18" charset="0"/>
              </a:rPr>
              <a:t>Tabel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Disiplin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diisi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dengan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jumlah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hukuman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disiplin</a:t>
            </a:r>
            <a:r>
              <a:rPr lang="en-US" sz="3200" dirty="0" smtClean="0">
                <a:latin typeface="Cooper Black" pitchFamily="18" charset="0"/>
              </a:rPr>
              <a:t> yang </a:t>
            </a:r>
            <a:r>
              <a:rPr lang="en-US" sz="3200" dirty="0" err="1" smtClean="0">
                <a:latin typeface="Cooper Black" pitchFamily="18" charset="0"/>
              </a:rPr>
              <a:t>pernah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dialami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oleh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pemangku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jabatan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selama</a:t>
            </a:r>
            <a:r>
              <a:rPr lang="en-US" sz="3200" dirty="0" smtClean="0">
                <a:latin typeface="Cooper Black" pitchFamily="18" charset="0"/>
              </a:rPr>
              <a:t> 2 (</a:t>
            </a:r>
            <a:r>
              <a:rPr lang="en-US" sz="3200" dirty="0" err="1" smtClean="0">
                <a:latin typeface="Cooper Black" pitchFamily="18" charset="0"/>
              </a:rPr>
              <a:t>dua</a:t>
            </a:r>
            <a:r>
              <a:rPr lang="en-US" sz="3200" dirty="0" smtClean="0">
                <a:latin typeface="Cooper Black" pitchFamily="18" charset="0"/>
              </a:rPr>
              <a:t>) </a:t>
            </a:r>
            <a:r>
              <a:rPr lang="en-US" sz="3200" dirty="0" err="1" smtClean="0">
                <a:latin typeface="Cooper Black" pitchFamily="18" charset="0"/>
              </a:rPr>
              <a:t>tahun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terakhir</a:t>
            </a:r>
            <a:r>
              <a:rPr lang="en-US" sz="3200" dirty="0" smtClean="0">
                <a:latin typeface="Cooper Black" pitchFamily="18" charset="0"/>
              </a:rPr>
              <a:t>, </a:t>
            </a:r>
            <a:r>
              <a:rPr lang="en-US" sz="3200" dirty="0" err="1" smtClean="0">
                <a:latin typeface="Cooper Black" pitchFamily="18" charset="0"/>
              </a:rPr>
              <a:t>baik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hudis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ringan</a:t>
            </a:r>
            <a:r>
              <a:rPr lang="en-US" sz="3200" dirty="0" smtClean="0">
                <a:latin typeface="Cooper Black" pitchFamily="18" charset="0"/>
              </a:rPr>
              <a:t>, </a:t>
            </a:r>
            <a:r>
              <a:rPr lang="en-US" sz="3200" dirty="0" err="1" smtClean="0">
                <a:latin typeface="Cooper Black" pitchFamily="18" charset="0"/>
              </a:rPr>
              <a:t>sedang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maupun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berat</a:t>
            </a:r>
            <a:r>
              <a:rPr lang="en-US" sz="3200" dirty="0" smtClean="0">
                <a:latin typeface="Cooper Black" pitchFamily="18" charset="0"/>
              </a:rPr>
              <a:t>, </a:t>
            </a:r>
            <a:r>
              <a:rPr lang="en-US" sz="3200" dirty="0" err="1" smtClean="0">
                <a:latin typeface="Cooper Black" pitchFamily="18" charset="0"/>
              </a:rPr>
              <a:t>dengan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penghitungan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kalau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hudis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berat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maka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</a:t>
            </a:r>
            <a:r>
              <a:rPr lang="en-US" sz="3200" dirty="0" smtClean="0">
                <a:latin typeface="Cooper Black" pitchFamily="18" charset="0"/>
              </a:rPr>
              <a:t> kali 3, </a:t>
            </a:r>
            <a:r>
              <a:rPr lang="en-US" sz="3200" dirty="0" err="1" smtClean="0">
                <a:latin typeface="Cooper Black" pitchFamily="18" charset="0"/>
              </a:rPr>
              <a:t>hudis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sedang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</a:t>
            </a:r>
            <a:r>
              <a:rPr lang="en-US" sz="3200" dirty="0" smtClean="0">
                <a:latin typeface="Cooper Black" pitchFamily="18" charset="0"/>
              </a:rPr>
              <a:t> kali 2 </a:t>
            </a:r>
            <a:r>
              <a:rPr lang="en-US" sz="3200" dirty="0" err="1" smtClean="0">
                <a:latin typeface="Cooper Black" pitchFamily="18" charset="0"/>
              </a:rPr>
              <a:t>dan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hudis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ringan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</a:t>
            </a:r>
            <a:r>
              <a:rPr lang="en-US" sz="3200" dirty="0" smtClean="0">
                <a:latin typeface="Cooper Black" pitchFamily="18" charset="0"/>
              </a:rPr>
              <a:t> kali 1, </a:t>
            </a:r>
            <a:r>
              <a:rPr lang="en-US" sz="3200" dirty="0" err="1" smtClean="0">
                <a:latin typeface="Cooper Black" pitchFamily="18" charset="0"/>
              </a:rPr>
              <a:t>sehingga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akan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ketemu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jumlah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akhir</a:t>
            </a:r>
            <a:r>
              <a:rPr lang="en-US" sz="3200" dirty="0" smtClean="0">
                <a:latin typeface="Cooper Black" pitchFamily="18" charset="0"/>
              </a:rPr>
              <a:t>, </a:t>
            </a:r>
            <a:r>
              <a:rPr lang="en-US" sz="3200" dirty="0" err="1" smtClean="0">
                <a:latin typeface="Cooper Black" pitchFamily="18" charset="0"/>
              </a:rPr>
              <a:t>dan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untuk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pengisian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kolom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pelanggaran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maka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rumusnya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jumlah</a:t>
            </a:r>
            <a:r>
              <a:rPr lang="en-US" sz="3200" dirty="0" smtClean="0">
                <a:latin typeface="Cooper Black" pitchFamily="18" charset="0"/>
              </a:rPr>
              <a:t> total </a:t>
            </a:r>
            <a:r>
              <a:rPr lang="en-US" sz="3200" dirty="0" err="1" smtClean="0">
                <a:latin typeface="Cooper Black" pitchFamily="18" charset="0"/>
              </a:rPr>
              <a:t>pelanggaran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di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bagi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jumlah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pemangku</a:t>
            </a:r>
            <a:r>
              <a:rPr lang="en-US" sz="3200" dirty="0" smtClean="0">
                <a:latin typeface="Cooper Black" pitchFamily="18" charset="0"/>
              </a:rPr>
              <a:t> </a:t>
            </a:r>
            <a:r>
              <a:rPr lang="en-US" sz="3200" dirty="0" err="1" smtClean="0">
                <a:latin typeface="Cooper Black" pitchFamily="18" charset="0"/>
              </a:rPr>
              <a:t>jabatan</a:t>
            </a:r>
            <a:endParaRPr lang="en-US" sz="3200" dirty="0">
              <a:latin typeface="Cooper Black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163783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816" y="1803689"/>
            <a:ext cx="10058400" cy="1999384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Cooper Black" pitchFamily="18" charset="0"/>
              </a:rPr>
              <a:t>Pastikan</a:t>
            </a:r>
            <a:r>
              <a:rPr lang="en-US" sz="60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Cooper Black" pitchFamily="18" charset="0"/>
              </a:rPr>
              <a:t>semua</a:t>
            </a:r>
            <a:r>
              <a:rPr lang="en-US" sz="60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br>
              <a:rPr lang="en-US" sz="6000" dirty="0" smtClean="0">
                <a:solidFill>
                  <a:srgbClr val="FF0000"/>
                </a:solidFill>
                <a:latin typeface="Cooper Black" pitchFamily="18" charset="0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Cooper Black" pitchFamily="18" charset="0"/>
              </a:rPr>
              <a:t>pengisian</a:t>
            </a:r>
            <a:r>
              <a:rPr lang="en-US" sz="60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Cooper Black" pitchFamily="18" charset="0"/>
              </a:rPr>
              <a:t>benar</a:t>
            </a:r>
            <a:r>
              <a:rPr lang="en-US" sz="6000" dirty="0" smtClean="0">
                <a:solidFill>
                  <a:srgbClr val="FF0000"/>
                </a:solidFill>
                <a:latin typeface="Cooper Black" pitchFamily="18" charset="0"/>
              </a:rPr>
              <a:t> !!! 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36" y="1803689"/>
            <a:ext cx="10058400" cy="1999384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Hasil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Pengukuran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Indeks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Profesionalitas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Pegawai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</a:b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seperti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apa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?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9731"/>
            <a:ext cx="10058400" cy="8771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Yang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perlu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diperhatikan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setelah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pengisian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413166"/>
            <a:ext cx="10020993" cy="507076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Cek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rumus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tabel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kompetensi</a:t>
            </a:r>
            <a:endParaRPr lang="en-US" sz="2800" dirty="0" smtClean="0">
              <a:latin typeface="Cooper Black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Cek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Gap masing2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endParaRPr lang="en-US" sz="2800" dirty="0" smtClean="0">
              <a:latin typeface="Cooper Black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Cek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jumlah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N/Y </a:t>
            </a:r>
            <a:r>
              <a:rPr lang="en-US" sz="2800" dirty="0" err="1" smtClean="0">
                <a:latin typeface="Cooper Black" pitchFamily="18" charset="0"/>
              </a:rPr>
              <a:t>pada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baris</a:t>
            </a:r>
            <a:r>
              <a:rPr lang="en-US" sz="2800" dirty="0" smtClean="0">
                <a:latin typeface="Cooper Black" pitchFamily="18" charset="0"/>
              </a:rPr>
              <a:t> paling </a:t>
            </a:r>
            <a:r>
              <a:rPr lang="en-US" sz="2800" dirty="0" err="1" smtClean="0">
                <a:latin typeface="Cooper Black" pitchFamily="18" charset="0"/>
              </a:rPr>
              <a:t>bawah</a:t>
            </a:r>
            <a:r>
              <a:rPr lang="en-US" sz="2800" dirty="0" smtClean="0">
                <a:latin typeface="Cooper Black" pitchFamily="18" charset="0"/>
              </a:rPr>
              <a:t> (</a:t>
            </a:r>
            <a:r>
              <a:rPr lang="en-US" sz="2800" dirty="0" err="1" smtClean="0">
                <a:latin typeface="Cooper Black" pitchFamily="18" charset="0"/>
              </a:rPr>
              <a:t>jumlah</a:t>
            </a:r>
            <a:r>
              <a:rPr lang="en-US" sz="2800" dirty="0" smtClean="0">
                <a:latin typeface="Cooper Black" pitchFamily="18" charset="0"/>
              </a:rPr>
              <a:t> N </a:t>
            </a:r>
            <a:r>
              <a:rPr lang="en-US" sz="2800" dirty="0" err="1" smtClean="0">
                <a:latin typeface="Cooper Black" pitchFamily="18" charset="0"/>
              </a:rPr>
              <a:t>dan</a:t>
            </a:r>
            <a:r>
              <a:rPr lang="en-US" sz="2800" dirty="0" smtClean="0">
                <a:latin typeface="Cooper Black" pitchFamily="18" charset="0"/>
              </a:rPr>
              <a:t> Y </a:t>
            </a:r>
            <a:r>
              <a:rPr lang="en-US" sz="2800" dirty="0" err="1" smtClean="0">
                <a:latin typeface="Cooper Black" pitchFamily="18" charset="0"/>
              </a:rPr>
              <a:t>harus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sama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dengan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jumlah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Cek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Gap </a:t>
            </a:r>
            <a:r>
              <a:rPr lang="en-US" sz="2800" dirty="0" err="1" smtClean="0">
                <a:latin typeface="Cooper Black" pitchFamily="18" charset="0"/>
              </a:rPr>
              <a:t>keseluruhan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apakah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sudah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bagi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sesuai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dengan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jumlah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, </a:t>
            </a:r>
            <a:r>
              <a:rPr lang="en-US" sz="2800" dirty="0" err="1" smtClean="0">
                <a:latin typeface="Cooper Black" pitchFamily="18" charset="0"/>
              </a:rPr>
              <a:t>meskipun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tersebut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kosong</a:t>
            </a:r>
            <a:endParaRPr lang="en-US" sz="2800" dirty="0" smtClean="0">
              <a:latin typeface="Cooper Black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 smtClean="0">
                <a:latin typeface="Cooper Black" pitchFamily="18" charset="0"/>
              </a:rPr>
              <a:t>Pastikan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setiap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akhir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bisa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dihitung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cocokkan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dengan</a:t>
            </a:r>
            <a:r>
              <a:rPr lang="en-US" sz="2800" dirty="0" smtClean="0">
                <a:latin typeface="Cooper Black" pitchFamily="18" charset="0"/>
              </a:rPr>
              <a:t> sheet </a:t>
            </a:r>
            <a:r>
              <a:rPr lang="en-US" sz="2800" dirty="0" err="1" smtClean="0">
                <a:latin typeface="Cooper Black" pitchFamily="18" charset="0"/>
              </a:rPr>
              <a:t>Cetak</a:t>
            </a:r>
            <a:r>
              <a:rPr lang="en-US" sz="2800" dirty="0" smtClean="0">
                <a:latin typeface="Cooper Black" pitchFamily="18" charset="0"/>
              </a:rPr>
              <a:t> IPP</a:t>
            </a:r>
            <a:endParaRPr lang="en-US" sz="3200" dirty="0">
              <a:latin typeface="Cooper Black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246911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73641"/>
            <a:ext cx="10058400" cy="8771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Yang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perlu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diperhatikan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setelah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pengisian</a:t>
            </a:r>
            <a:r>
              <a:rPr lang="en-US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280" y="1683332"/>
            <a:ext cx="10020993" cy="507076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6"/>
            </a:pPr>
            <a:r>
              <a:rPr lang="en-US" sz="2800" dirty="0" err="1" smtClean="0">
                <a:latin typeface="Cooper Black" pitchFamily="18" charset="0"/>
              </a:rPr>
              <a:t>Cek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kinerja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apakah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sudah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dibagi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jumlah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meskipun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kosong</a:t>
            </a:r>
            <a:endParaRPr lang="en-US" sz="2800" dirty="0" smtClean="0">
              <a:latin typeface="Cooper Black" pitchFamily="18" charset="0"/>
            </a:endParaRPr>
          </a:p>
          <a:p>
            <a:pPr marL="514350" indent="-514350" algn="just">
              <a:buFont typeface="+mj-lt"/>
              <a:buAutoNum type="arabicPeriod" startAt="6"/>
            </a:pPr>
            <a:r>
              <a:rPr lang="en-US" sz="2800" dirty="0" err="1" smtClean="0">
                <a:latin typeface="Cooper Black" pitchFamily="18" charset="0"/>
              </a:rPr>
              <a:t>Cek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pastikan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pada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tabel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kompensasi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ada</a:t>
            </a:r>
            <a:r>
              <a:rPr lang="en-US" sz="2800" dirty="0" smtClean="0">
                <a:latin typeface="Cooper Black" pitchFamily="18" charset="0"/>
              </a:rPr>
              <a:t> 2 (</a:t>
            </a:r>
            <a:r>
              <a:rPr lang="en-US" sz="2800" dirty="0" err="1" smtClean="0">
                <a:latin typeface="Cooper Black" pitchFamily="18" charset="0"/>
              </a:rPr>
              <a:t>dua</a:t>
            </a:r>
            <a:r>
              <a:rPr lang="en-US" sz="2800" dirty="0" smtClean="0">
                <a:latin typeface="Cooper Black" pitchFamily="18" charset="0"/>
              </a:rPr>
              <a:t>) digit </a:t>
            </a:r>
            <a:r>
              <a:rPr lang="en-US" sz="2800" dirty="0" err="1" smtClean="0">
                <a:latin typeface="Cooper Black" pitchFamily="18" charset="0"/>
              </a:rPr>
              <a:t>di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belakang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koma</a:t>
            </a:r>
            <a:endParaRPr lang="en-US" sz="2800" dirty="0" smtClean="0">
              <a:latin typeface="Cooper Black" pitchFamily="18" charset="0"/>
            </a:endParaRPr>
          </a:p>
          <a:p>
            <a:pPr marL="514350" indent="-514350" algn="just">
              <a:buFont typeface="+mj-lt"/>
              <a:buAutoNum type="arabicPeriod" startAt="6"/>
            </a:pPr>
            <a:r>
              <a:rPr lang="en-US" sz="2800" dirty="0" err="1" smtClean="0">
                <a:latin typeface="Cooper Black" pitchFamily="18" charset="0"/>
              </a:rPr>
              <a:t>Cek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nilai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dalam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tabel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disiplin</a:t>
            </a:r>
            <a:r>
              <a:rPr lang="en-US" sz="2800" dirty="0" smtClean="0">
                <a:latin typeface="Cooper Black" pitchFamily="18" charset="0"/>
              </a:rPr>
              <a:t>, </a:t>
            </a:r>
            <a:r>
              <a:rPr lang="en-US" sz="2800" dirty="0" err="1" smtClean="0">
                <a:latin typeface="Cooper Black" pitchFamily="18" charset="0"/>
              </a:rPr>
              <a:t>meskipun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tidak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ada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pelanggaran</a:t>
            </a:r>
            <a:r>
              <a:rPr lang="en-US" sz="2800" dirty="0" smtClean="0">
                <a:latin typeface="Cooper Black" pitchFamily="18" charset="0"/>
              </a:rPr>
              <a:t>, </a:t>
            </a:r>
            <a:r>
              <a:rPr lang="en-US" sz="2800" dirty="0" err="1" smtClean="0">
                <a:latin typeface="Cooper Black" pitchFamily="18" charset="0"/>
              </a:rPr>
              <a:t>masukkan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jumlah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jabatannya</a:t>
            </a:r>
            <a:r>
              <a:rPr lang="en-US" sz="2800" dirty="0" smtClean="0">
                <a:latin typeface="Cooper Black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 startAt="6"/>
            </a:pP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Pada</a:t>
            </a:r>
            <a:r>
              <a:rPr lang="en-US" sz="2800" dirty="0" smtClean="0">
                <a:latin typeface="Cooper Black" pitchFamily="18" charset="0"/>
              </a:rPr>
              <a:t> sheet </a:t>
            </a:r>
            <a:r>
              <a:rPr lang="en-US" sz="2800" dirty="0" err="1" smtClean="0">
                <a:latin typeface="Cooper Black" pitchFamily="18" charset="0"/>
              </a:rPr>
              <a:t>Cetak</a:t>
            </a:r>
            <a:r>
              <a:rPr lang="en-US" sz="2800" dirty="0" smtClean="0">
                <a:latin typeface="Cooper Black" pitchFamily="18" charset="0"/>
              </a:rPr>
              <a:t> IPP </a:t>
            </a:r>
            <a:r>
              <a:rPr lang="en-US" sz="2800" dirty="0" err="1" smtClean="0">
                <a:latin typeface="Cooper Black" pitchFamily="18" charset="0"/>
              </a:rPr>
              <a:t>cek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apakah</a:t>
            </a:r>
            <a:r>
              <a:rPr lang="en-US" sz="2800" dirty="0" smtClean="0">
                <a:latin typeface="Cooper Black" pitchFamily="18" charset="0"/>
              </a:rPr>
              <a:t> Gap yang </a:t>
            </a:r>
            <a:r>
              <a:rPr lang="en-US" sz="2800" dirty="0" err="1" smtClean="0">
                <a:latin typeface="Cooper Black" pitchFamily="18" charset="0"/>
              </a:rPr>
              <a:t>tertulis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disana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sudah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sama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dengan</a:t>
            </a:r>
            <a:r>
              <a:rPr lang="en-US" sz="2800" dirty="0" smtClean="0">
                <a:latin typeface="Cooper Black" pitchFamily="18" charset="0"/>
              </a:rPr>
              <a:t> gap yang </a:t>
            </a:r>
            <a:r>
              <a:rPr lang="en-US" sz="2800" dirty="0" err="1" smtClean="0">
                <a:latin typeface="Cooper Black" pitchFamily="18" charset="0"/>
              </a:rPr>
              <a:t>ada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di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tabel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kompetensi</a:t>
            </a:r>
            <a:endParaRPr lang="en-US" sz="2800" dirty="0" smtClean="0">
              <a:latin typeface="Cooper Black" pitchFamily="18" charset="0"/>
            </a:endParaRPr>
          </a:p>
          <a:p>
            <a:pPr marL="514350" indent="-514350" algn="just">
              <a:buFont typeface="+mj-lt"/>
              <a:buAutoNum type="arabicPeriod" startAt="6"/>
            </a:pPr>
            <a:r>
              <a:rPr lang="en-US" sz="2800" dirty="0" err="1" smtClean="0">
                <a:latin typeface="Cooper Black" pitchFamily="18" charset="0"/>
              </a:rPr>
              <a:t>Pastikan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Rumus</a:t>
            </a:r>
            <a:r>
              <a:rPr lang="en-US" sz="2800" dirty="0" smtClean="0">
                <a:latin typeface="Cooper Black" pitchFamily="18" charset="0"/>
              </a:rPr>
              <a:t> IPP </a:t>
            </a:r>
            <a:r>
              <a:rPr lang="en-US" sz="2800" dirty="0" err="1" smtClean="0">
                <a:latin typeface="Cooper Black" pitchFamily="18" charset="0"/>
              </a:rPr>
              <a:t>terakhir</a:t>
            </a:r>
            <a:r>
              <a:rPr lang="en-US" sz="2800" dirty="0" smtClean="0">
                <a:latin typeface="Cooper Black" pitchFamily="18" charset="0"/>
              </a:rPr>
              <a:t> </a:t>
            </a:r>
            <a:r>
              <a:rPr lang="en-US" sz="2800" dirty="0" err="1" smtClean="0">
                <a:latin typeface="Cooper Black" pitchFamily="18" charset="0"/>
              </a:rPr>
              <a:t>benar</a:t>
            </a:r>
            <a:endParaRPr lang="en-US" sz="3200" dirty="0">
              <a:latin typeface="Cooper Black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2999" y="1392385"/>
            <a:ext cx="1030778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d-ID" sz="4800" dirty="0" smtClean="0"/>
              <a:t>Untuk menambah baris atau </a:t>
            </a:r>
            <a:r>
              <a:rPr lang="id-ID" sz="4800" dirty="0" smtClean="0"/>
              <a:t>Row</a:t>
            </a:r>
            <a:r>
              <a:rPr lang="en-US" sz="4800" dirty="0" smtClean="0"/>
              <a:t> </a:t>
            </a:r>
            <a:r>
              <a:rPr lang="en-US" sz="4800" dirty="0" err="1" smtClean="0"/>
              <a:t>dengan</a:t>
            </a:r>
            <a:r>
              <a:rPr lang="en-US" sz="4800" dirty="0" smtClean="0"/>
              <a:t> </a:t>
            </a:r>
            <a:r>
              <a:rPr lang="en-US" sz="4800" dirty="0" err="1" smtClean="0"/>
              <a:t>menekan</a:t>
            </a:r>
            <a:r>
              <a:rPr lang="en-US" sz="4800" dirty="0" smtClean="0"/>
              <a:t> </a:t>
            </a:r>
            <a:r>
              <a:rPr lang="en-US" sz="4800" dirty="0" err="1" smtClean="0"/>
              <a:t>tombol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keyboard</a:t>
            </a:r>
          </a:p>
          <a:p>
            <a:pPr algn="ctr">
              <a:buNone/>
            </a:pPr>
            <a:r>
              <a:rPr lang="id-ID" sz="4800" b="1" dirty="0" smtClean="0"/>
              <a:t>Alt </a:t>
            </a:r>
            <a:r>
              <a:rPr lang="id-ID" sz="4800" b="1" dirty="0" smtClean="0"/>
              <a:t>+ I + R</a:t>
            </a:r>
            <a:endParaRPr lang="id-ID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4" y="1884281"/>
            <a:ext cx="9950335" cy="1349433"/>
          </a:xfrm>
        </p:spPr>
        <p:txBody>
          <a:bodyPr>
            <a:noAutofit/>
          </a:bodyPr>
          <a:lstStyle/>
          <a:p>
            <a:pPr algn="ctr"/>
            <a:r>
              <a:rPr lang="id-ID" sz="5400" b="1" dirty="0" smtClean="0">
                <a:solidFill>
                  <a:srgbClr val="FF0000"/>
                </a:solidFill>
                <a:latin typeface="Brush Script MT" pitchFamily="66" charset="0"/>
              </a:rPr>
              <a:t>T e </a:t>
            </a:r>
            <a:r>
              <a:rPr lang="id-ID" sz="5400" b="1" smtClean="0">
                <a:solidFill>
                  <a:srgbClr val="FF0000"/>
                </a:solidFill>
                <a:latin typeface="Brush Script MT" pitchFamily="66" charset="0"/>
              </a:rPr>
              <a:t>r i m a   K </a:t>
            </a:r>
            <a:r>
              <a:rPr lang="id-ID" sz="5400" b="1" dirty="0" smtClean="0">
                <a:solidFill>
                  <a:srgbClr val="FF0000"/>
                </a:solidFill>
                <a:latin typeface="Brush Script MT" pitchFamily="66" charset="0"/>
              </a:rPr>
              <a:t>a s i h</a:t>
            </a:r>
            <a:endParaRPr lang="en-US" sz="5400" b="1" dirty="0">
              <a:solidFill>
                <a:srgbClr val="FF0000"/>
              </a:solidFill>
              <a:latin typeface="Brush Script MT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1602" y="4336541"/>
            <a:ext cx="10037620" cy="17109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Apabila</a:t>
            </a:r>
            <a:r>
              <a:rPr kumimoji="0" lang="en-US" sz="9600" b="0" i="0" u="none" strike="noStrike" kern="1200" cap="none" spc="-5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-5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ada</a:t>
            </a:r>
            <a:r>
              <a:rPr kumimoji="0" lang="en-US" sz="9600" b="0" i="0" u="none" strike="noStrike" kern="1200" cap="none" spc="-5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</a:t>
            </a:r>
            <a:r>
              <a:rPr kumimoji="0" lang="en-US" sz="9600" b="0" i="0" u="none" strike="noStrike" kern="1200" cap="none" spc="-5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kesulitan</a:t>
            </a:r>
            <a:r>
              <a:rPr kumimoji="0" lang="en-US" sz="9600" b="0" i="0" u="none" strike="noStrike" kern="1200" cap="none" spc="-5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-5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hubungi</a:t>
            </a:r>
            <a:r>
              <a:rPr kumimoji="0" lang="en-US" sz="9600" b="0" i="0" u="none" strike="noStrike" kern="1200" cap="none" spc="-5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081215502244 </a:t>
            </a:r>
            <a:r>
              <a:rPr kumimoji="0" lang="en-US" sz="9600" b="0" i="0" u="none" strike="noStrike" kern="1200" cap="none" spc="-5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atau</a:t>
            </a:r>
            <a:endParaRPr kumimoji="0" lang="en-US" sz="9600" b="0" i="0" u="none" strike="noStrike" kern="1200" cap="none" spc="-50" normalizeH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-50" baseline="0" dirty="0" smtClean="0">
                <a:solidFill>
                  <a:srgbClr val="009900"/>
                </a:solidFill>
                <a:latin typeface="Brush Script MT" pitchFamily="66" charset="0"/>
                <a:ea typeface="+mj-ea"/>
                <a:cs typeface="+mj-cs"/>
              </a:rPr>
              <a:t>Email : heripur2473@gmail.com</a:t>
            </a:r>
            <a:endParaRPr kumimoji="0" lang="en-US" sz="9600" b="0" i="0" u="none" strike="noStrike" kern="1200" cap="none" spc="-5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2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256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36" y="1803689"/>
            <a:ext cx="10058400" cy="1999384"/>
          </a:xfrm>
        </p:spPr>
        <p:txBody>
          <a:bodyPr>
            <a:normAutofit/>
          </a:bodyPr>
          <a:lstStyle/>
          <a:p>
            <a:r>
              <a:rPr lang="id-ID" sz="5400" dirty="0" smtClean="0">
                <a:solidFill>
                  <a:srgbClr val="FF0000"/>
                </a:solidFill>
                <a:latin typeface="Cooper Black" pitchFamily="18" charset="0"/>
              </a:rPr>
              <a:t>Bagaimana cara menghitungnya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?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00545"/>
            <a:ext cx="10058400" cy="836815"/>
          </a:xfrm>
        </p:spPr>
        <p:txBody>
          <a:bodyPr/>
          <a:lstStyle/>
          <a:p>
            <a:pPr algn="ctr"/>
            <a:r>
              <a:rPr lang="en-ID" dirty="0" smtClean="0"/>
              <a:t>Cara </a:t>
            </a:r>
            <a:r>
              <a:rPr lang="en-ID" dirty="0" err="1" smtClean="0"/>
              <a:t>Penghitungan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06525" y="1879600"/>
            <a:ext cx="8362950" cy="4314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73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36" y="1803689"/>
            <a:ext cx="10058400" cy="1999384"/>
          </a:xfrm>
        </p:spPr>
        <p:txBody>
          <a:bodyPr>
            <a:normAutofit/>
          </a:bodyPr>
          <a:lstStyle/>
          <a:p>
            <a:r>
              <a:rPr lang="id-ID" sz="5400" dirty="0" smtClean="0">
                <a:solidFill>
                  <a:srgbClr val="FF0000"/>
                </a:solidFill>
                <a:latin typeface="Cooper Black" pitchFamily="18" charset="0"/>
              </a:rPr>
              <a:t>1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.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Kompe</a:t>
            </a:r>
            <a:r>
              <a:rPr lang="id-ID" sz="5400" dirty="0" smtClean="0">
                <a:solidFill>
                  <a:srgbClr val="FF0000"/>
                </a:solidFill>
                <a:latin typeface="Cooper Black" pitchFamily="18" charset="0"/>
              </a:rPr>
              <a:t>tensi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377"/>
            <a:ext cx="10515600" cy="789351"/>
          </a:xfrm>
        </p:spPr>
        <p:txBody>
          <a:bodyPr>
            <a:normAutofit/>
          </a:bodyPr>
          <a:lstStyle/>
          <a:p>
            <a:r>
              <a:rPr lang="id-ID" dirty="0" smtClean="0"/>
              <a:t>Tabel Kompetensi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867729"/>
            <a:ext cx="10892246" cy="54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3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536" y="1911925"/>
            <a:ext cx="10058400" cy="1620982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Cooper Black" pitchFamily="18" charset="0"/>
              </a:rPr>
              <a:t>Kompetensi</a:t>
            </a:r>
            <a:r>
              <a:rPr lang="en-US" sz="5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80406" y="0"/>
            <a:ext cx="10058400" cy="15586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Pengisian</a:t>
            </a:r>
            <a:r>
              <a:rPr kumimoji="0" lang="en-US" sz="54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IPP </a:t>
            </a:r>
            <a:r>
              <a:rPr kumimoji="0" lang="en-US" sz="5400" b="0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diambil</a:t>
            </a:r>
            <a:r>
              <a:rPr kumimoji="0" lang="en-US" sz="5400" b="0" i="0" u="none" strike="noStrike" kern="1200" cap="none" spc="-5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-5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dari</a:t>
            </a:r>
            <a:r>
              <a:rPr kumimoji="0" lang="en-US" sz="5400" b="0" i="0" u="none" strike="noStrike" kern="1200" cap="none" spc="-5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 :</a:t>
            </a:r>
            <a:endParaRPr kumimoji="0" lang="en-US" sz="5400" b="0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90" y="6426322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arlow Solid Italic" pitchFamily="82" charset="0"/>
              </a:rPr>
              <a:t>ripur_2017</a:t>
            </a:r>
            <a:endParaRPr lang="en-US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15835" y="3736398"/>
            <a:ext cx="9306100" cy="19993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</a:pP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Dalam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tabel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kompetensi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diisi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dengan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urutan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dari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jabatan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structural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tertinggi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sampai</a:t>
            </a:r>
            <a:r>
              <a:rPr lang="en-US" sz="44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oper Black" pitchFamily="18" charset="0"/>
              </a:rPr>
              <a:t>terendah</a:t>
            </a:r>
            <a:endParaRPr kumimoji="0" lang="en-US" sz="4400" b="0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429</TotalTime>
  <Words>826</Words>
  <Application>Microsoft Office PowerPoint</Application>
  <PresentationFormat>Custom</PresentationFormat>
  <Paragraphs>100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Petunjuk Penghitungan  Indeks Profesionalitas ASN</vt:lpstr>
      <vt:lpstr>Data yang dibutuhkan :</vt:lpstr>
      <vt:lpstr>Hasil Pengukuran Indeks Profesionalitas Pegawai seperti apa ?</vt:lpstr>
      <vt:lpstr>Slide 4</vt:lpstr>
      <vt:lpstr>Bagaimana cara menghitungnya?</vt:lpstr>
      <vt:lpstr>Cara Penghitungan</vt:lpstr>
      <vt:lpstr>1. Tabel Kompetensi </vt:lpstr>
      <vt:lpstr>Tabel Kompetensi</vt:lpstr>
      <vt:lpstr>Tabel Kompetensi </vt:lpstr>
      <vt:lpstr>Slide 10</vt:lpstr>
      <vt:lpstr>Kolom Jabatan, Fungsi, Nama Pejabat, dan NIP</vt:lpstr>
      <vt:lpstr>Slide 12</vt:lpstr>
      <vt:lpstr>Kolom Pendidikan</vt:lpstr>
      <vt:lpstr>Kolom Pelatihan</vt:lpstr>
      <vt:lpstr>Slide 15</vt:lpstr>
      <vt:lpstr>Kolom Pengalaman</vt:lpstr>
      <vt:lpstr>Kolom Administrasi</vt:lpstr>
      <vt:lpstr>Kolom Gap</vt:lpstr>
      <vt:lpstr>2. Tabel Kompensasi </vt:lpstr>
      <vt:lpstr>Slide 20</vt:lpstr>
      <vt:lpstr>Tabel Kompensasi</vt:lpstr>
      <vt:lpstr>Slide 22</vt:lpstr>
      <vt:lpstr>3. Tabel Kinerja </vt:lpstr>
      <vt:lpstr>Slide 24</vt:lpstr>
      <vt:lpstr>Tabel Kinerja</vt:lpstr>
      <vt:lpstr>4. Tabel Disiplin </vt:lpstr>
      <vt:lpstr>Slide 27</vt:lpstr>
      <vt:lpstr>Tabel Disiplin</vt:lpstr>
      <vt:lpstr>Pastikan semua  pengisian benar !!! </vt:lpstr>
      <vt:lpstr>Yang perlu diperhatikan setelah pengisian tabel</vt:lpstr>
      <vt:lpstr>Yang perlu diperhatikan setelah pengisian tabel</vt:lpstr>
      <vt:lpstr>Slide 32</vt:lpstr>
      <vt:lpstr>T e r i m a   K a s i 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Petunjuk Penghitungan Indeks Profesionalitas ASN</dc:title>
  <dc:creator>Puskalitpeg</dc:creator>
  <cp:lastModifiedBy>DELL BID 1</cp:lastModifiedBy>
  <cp:revision>43</cp:revision>
  <dcterms:created xsi:type="dcterms:W3CDTF">2016-12-29T04:18:13Z</dcterms:created>
  <dcterms:modified xsi:type="dcterms:W3CDTF">2017-02-09T04:24:57Z</dcterms:modified>
</cp:coreProperties>
</file>