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73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6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CCCCFF"/>
    <a:srgbClr val="CCFFFF"/>
    <a:srgbClr val="CCFF66"/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918CDC-31D9-45CB-BBCB-25B3224B7ED9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DC48BB-F8E6-4F9A-95BF-95720CE57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C24F9-AD3F-4BE7-855A-B175589615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6897-B037-4E8E-A820-975EAD6320A4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8E412-84A6-4D2D-9AD1-46BDC4596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12A-7B50-475D-991B-1760EF558BCD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C31B-7046-413B-98F1-4A4DC8CC7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140F-256C-4DDA-BA1C-726773A821D2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CB56-0A7F-4685-B21A-C6312FD44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EA9A-DDE8-4C41-97ED-0BA3FBBB79F5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1D5D-BC32-48F8-8F5A-8FA142F91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663AC-7A68-4126-9F61-CB933C4D9581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FF45-21DE-4BF7-9360-445628D8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4819-84E0-42BB-91CC-72380DA518D1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B674-BCA5-43C9-8295-99B136BB5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C309-92BE-4531-905C-AF81FE76E47D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E69A-4034-442B-8B4D-95CD104BC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23AA-D1E5-41E9-9B6F-1C5D15F54376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8B70-BCA7-42BE-8590-D81C347C7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FB80-5AE7-41EA-B7F4-C6A81B7A9353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902-2240-4495-8346-7925A369A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B2E2-AFEE-4FC1-928B-018B68DEE2C4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E16B-951B-42F5-93FD-77D6F40C0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2792-1557-43E0-9A58-FFC6A19DA74A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4AAD-284A-460B-A80D-67F6DA93C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AE5519-3786-4C2C-AD68-F56051E01222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903054-1931-4DF3-8F68-4951B93A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9" descr="C:\Users\USER\Pictures\bi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C:\Users\USER\Pictures\purp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304800" y="228600"/>
          <a:ext cx="1189038" cy="635000"/>
        </p:xfrm>
        <a:graphic>
          <a:graphicData uri="http://schemas.openxmlformats.org/presentationml/2006/ole">
            <p:oleObj spid="_x0000_s1026" name="CorelDRAW" r:id="rId6" imgW="6742080" imgH="293724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228600"/>
            <a:ext cx="74676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UNDANG-UNDANG REPUBLIK INDONESIA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NOMOR 5 TAHUN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TENTANG APARATUR SIPIL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NEGARA</a:t>
            </a:r>
            <a:r>
              <a:rPr lang="id-I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DAN PERATURAN PEMERINTAH NOMOR 11 TAHUN 2017 TENTANG MANAJEMEN PNS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31" name="TextBox 11"/>
          <p:cNvSpPr txBox="1">
            <a:spLocks noChangeArrowheads="1"/>
          </p:cNvSpPr>
          <p:nvPr/>
        </p:nvSpPr>
        <p:spPr bwMode="auto">
          <a:xfrm>
            <a:off x="3505200" y="47244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0033CC"/>
                </a:solidFill>
                <a:latin typeface="Calibri" pitchFamily="34" charset="0"/>
              </a:rPr>
              <a:t>BADAN KEPEGAWAIAN NEGARA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Users\USER\Pictures\cover 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295400" y="1905000"/>
            <a:ext cx="18288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POLA KARIER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9600" y="2438400"/>
            <a:ext cx="3581400" cy="2057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karier</a:t>
            </a:r>
            <a:r>
              <a:rPr lang="en-US" b="1" dirty="0"/>
              <a:t> </a:t>
            </a:r>
            <a:r>
              <a:rPr lang="en-US" b="1" dirty="0" err="1"/>
              <a:t>terintegrasi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 	</a:t>
            </a:r>
            <a:r>
              <a:rPr lang="en-US" b="1" dirty="0" err="1"/>
              <a:t>nasional</a:t>
            </a:r>
            <a:endParaRPr lang="en-US" b="1" dirty="0"/>
          </a:p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Instansi</a:t>
            </a:r>
            <a:r>
              <a:rPr lang="en-US" b="1" dirty="0"/>
              <a:t> </a:t>
            </a:r>
            <a:r>
              <a:rPr lang="en-US" b="1" dirty="0" err="1"/>
              <a:t>menyusun</a:t>
            </a:r>
            <a:r>
              <a:rPr lang="en-US" b="1" dirty="0"/>
              <a:t>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karier</a:t>
            </a:r>
            <a:r>
              <a:rPr lang="en-US" b="1" dirty="0"/>
              <a:t> 	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	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pola</a:t>
            </a:r>
            <a:r>
              <a:rPr lang="en-US" b="1" dirty="0"/>
              <a:t> 	</a:t>
            </a:r>
            <a:r>
              <a:rPr lang="en-US" b="1" dirty="0" err="1"/>
              <a:t>karier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r>
              <a:rPr lang="en-US" b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1871663"/>
            <a:ext cx="16764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PROMOSI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76800" y="2406650"/>
            <a:ext cx="3657600" cy="2133600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tabLst>
                <a:tab pos="177800" algn="l"/>
              </a:tabLst>
              <a:defRPr/>
            </a:pPr>
            <a:r>
              <a:rPr lang="en-US" b="1" dirty="0" err="1"/>
              <a:t>Pejabat</a:t>
            </a:r>
            <a:r>
              <a:rPr lang="en-US" b="1" dirty="0"/>
              <a:t> </a:t>
            </a:r>
            <a:r>
              <a:rPr lang="en-US" b="1" dirty="0" err="1"/>
              <a:t>administrasi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fungsional</a:t>
            </a:r>
            <a:r>
              <a:rPr lang="en-US" b="1" dirty="0"/>
              <a:t> PNS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Pejabat</a:t>
            </a:r>
            <a:r>
              <a:rPr lang="en-US" b="1" dirty="0"/>
              <a:t> Pembina </a:t>
            </a:r>
            <a:r>
              <a:rPr lang="en-US" b="1" dirty="0" err="1"/>
              <a:t>Kepegawaian</a:t>
            </a:r>
            <a:r>
              <a:rPr lang="en-US" b="1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mendapat</a:t>
            </a:r>
            <a:r>
              <a:rPr lang="en-US" b="1" dirty="0"/>
              <a:t>  </a:t>
            </a:r>
            <a:r>
              <a:rPr lang="en-US" b="1" dirty="0" err="1"/>
              <a:t>pertimbangan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Tim </a:t>
            </a:r>
            <a:r>
              <a:rPr lang="en-US" b="1" dirty="0" err="1"/>
              <a:t>Penilai</a:t>
            </a:r>
            <a:r>
              <a:rPr lang="en-US" b="1" dirty="0"/>
              <a:t> </a:t>
            </a:r>
            <a:r>
              <a:rPr lang="en-US" b="1" dirty="0" err="1"/>
              <a:t>Kinerja</a:t>
            </a:r>
            <a:r>
              <a:rPr lang="en-US" b="1" dirty="0"/>
              <a:t> PNS yang </a:t>
            </a:r>
            <a:r>
              <a:rPr lang="en-US" b="1" dirty="0" err="1"/>
              <a:t>dibentuk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pejabat</a:t>
            </a:r>
            <a:r>
              <a:rPr lang="en-US" b="1" dirty="0"/>
              <a:t> yang </a:t>
            </a:r>
            <a:r>
              <a:rPr lang="en-US" b="1" dirty="0" err="1"/>
              <a:t>berwenang</a:t>
            </a:r>
            <a:r>
              <a:rPr lang="en-US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1295" y="304800"/>
            <a:ext cx="3630305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MANAJEMEN PNS</a:t>
            </a:r>
            <a:endParaRPr lang="en-US" sz="2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903288"/>
            <a:ext cx="320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857250"/>
            <a:ext cx="3048000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blu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1246188"/>
            <a:ext cx="44958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PENILAIAN KINERJA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6800" y="1792288"/>
            <a:ext cx="7315200" cy="449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Pembinaan</a:t>
            </a:r>
            <a:r>
              <a:rPr lang="en-US" sz="1600" b="1" dirty="0"/>
              <a:t> PNS </a:t>
            </a:r>
            <a:r>
              <a:rPr lang="en-US" sz="1600" b="1" dirty="0" err="1"/>
              <a:t>didasarkan</a:t>
            </a:r>
            <a:r>
              <a:rPr lang="en-US" sz="1600" b="1" dirty="0"/>
              <a:t> </a:t>
            </a:r>
            <a:r>
              <a:rPr lang="en-US" sz="1600" b="1" dirty="0" err="1"/>
              <a:t>pada</a:t>
            </a:r>
            <a:r>
              <a:rPr lang="en-US" sz="1600" b="1" dirty="0"/>
              <a:t> </a:t>
            </a:r>
            <a:r>
              <a:rPr lang="en-US" sz="1600" b="1" dirty="0" err="1"/>
              <a:t>sistem</a:t>
            </a:r>
            <a:r>
              <a:rPr lang="en-US" sz="1600" b="1" dirty="0"/>
              <a:t> </a:t>
            </a:r>
            <a:r>
              <a:rPr lang="en-US" sz="1600" b="1" dirty="0" err="1"/>
              <a:t>prestasi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sistem</a:t>
            </a:r>
            <a:r>
              <a:rPr lang="en-US" sz="1600" b="1" dirty="0"/>
              <a:t> </a:t>
            </a:r>
            <a:r>
              <a:rPr lang="en-US" sz="1600" b="1" dirty="0" err="1"/>
              <a:t>karier</a:t>
            </a:r>
            <a:endParaRPr lang="en-US" sz="1600" b="1" dirty="0"/>
          </a:p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Penilaian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r>
              <a:rPr lang="en-US" sz="1600" b="1" dirty="0"/>
              <a:t> </a:t>
            </a:r>
            <a:r>
              <a:rPr lang="en-US" sz="1600" b="1" dirty="0" err="1"/>
              <a:t>berdasarkan</a:t>
            </a:r>
            <a:r>
              <a:rPr lang="en-US" sz="1600" b="1" dirty="0"/>
              <a:t> </a:t>
            </a:r>
            <a:r>
              <a:rPr lang="en-US" sz="1600" b="1" dirty="0" err="1"/>
              <a:t>perencanaan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r>
              <a:rPr lang="en-US" sz="1600" b="1" dirty="0"/>
              <a:t> </a:t>
            </a:r>
            <a:r>
              <a:rPr lang="en-US" sz="1600" b="1" dirty="0" err="1"/>
              <a:t>pada</a:t>
            </a:r>
            <a:r>
              <a:rPr lang="en-US" sz="1600" b="1" dirty="0"/>
              <a:t> </a:t>
            </a:r>
            <a:r>
              <a:rPr lang="en-US" sz="1600" b="1" dirty="0" err="1"/>
              <a:t>tingkat</a:t>
            </a:r>
            <a:r>
              <a:rPr lang="en-US" sz="1600" b="1" dirty="0"/>
              <a:t> </a:t>
            </a:r>
            <a:r>
              <a:rPr lang="en-US" sz="1600" b="1" dirty="0" err="1"/>
              <a:t>individu</a:t>
            </a:r>
            <a:r>
              <a:rPr lang="en-US" sz="1600" b="1" dirty="0"/>
              <a:t>, 	unit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organisasi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target, </a:t>
            </a:r>
            <a:r>
              <a:rPr lang="en-US" sz="1600" b="1" dirty="0" err="1"/>
              <a:t>capaian</a:t>
            </a:r>
            <a:r>
              <a:rPr lang="en-US" sz="1600" b="1" dirty="0"/>
              <a:t>, </a:t>
            </a:r>
            <a:r>
              <a:rPr lang="en-US" sz="1600" b="1" dirty="0" err="1"/>
              <a:t>hasil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manfaat</a:t>
            </a:r>
            <a:r>
              <a:rPr lang="en-US" sz="1600" b="1" dirty="0"/>
              <a:t> yang </a:t>
            </a:r>
            <a:r>
              <a:rPr lang="en-US" sz="1600" b="1" dirty="0" err="1"/>
              <a:t>dicapai</a:t>
            </a:r>
            <a:r>
              <a:rPr lang="en-US" sz="1600" b="1" dirty="0"/>
              <a:t> 	</a:t>
            </a:r>
            <a:r>
              <a:rPr lang="en-US" sz="1600" b="1" dirty="0" err="1"/>
              <a:t>serta</a:t>
            </a:r>
            <a:r>
              <a:rPr lang="en-US" sz="1600" b="1" dirty="0"/>
              <a:t> </a:t>
            </a:r>
            <a:r>
              <a:rPr lang="en-US" sz="1600" b="1" dirty="0" err="1"/>
              <a:t>perilaku</a:t>
            </a:r>
            <a:r>
              <a:rPr lang="en-US" sz="1600" b="1" dirty="0"/>
              <a:t>  PNS</a:t>
            </a:r>
          </a:p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Penilaian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r>
              <a:rPr lang="en-US" sz="1600" b="1" dirty="0"/>
              <a:t> </a:t>
            </a:r>
            <a:r>
              <a:rPr lang="en-US" sz="1600" b="1" dirty="0" err="1"/>
              <a:t>secara</a:t>
            </a:r>
            <a:r>
              <a:rPr lang="en-US" sz="1600" b="1" dirty="0"/>
              <a:t> </a:t>
            </a:r>
            <a:r>
              <a:rPr lang="en-US" sz="1600" b="1" dirty="0" err="1"/>
              <a:t>obyektif</a:t>
            </a:r>
            <a:r>
              <a:rPr lang="en-US" sz="1600" b="1" dirty="0"/>
              <a:t>, </a:t>
            </a:r>
            <a:r>
              <a:rPr lang="en-US" sz="1600" b="1" dirty="0" err="1"/>
              <a:t>terukur</a:t>
            </a:r>
            <a:r>
              <a:rPr lang="en-US" sz="1600" b="1" dirty="0"/>
              <a:t>, </a:t>
            </a:r>
            <a:r>
              <a:rPr lang="en-US" sz="1600" b="1" dirty="0" err="1"/>
              <a:t>akuntabel</a:t>
            </a:r>
            <a:r>
              <a:rPr lang="en-US" sz="1600" b="1" dirty="0"/>
              <a:t>, </a:t>
            </a:r>
            <a:r>
              <a:rPr lang="en-US" sz="1600" b="1" dirty="0" err="1"/>
              <a:t>partisipatif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	</a:t>
            </a:r>
            <a:r>
              <a:rPr lang="en-US" sz="1600" b="1" dirty="0" err="1"/>
              <a:t>transparan</a:t>
            </a:r>
            <a:endParaRPr lang="en-US" sz="1600" b="1" dirty="0"/>
          </a:p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Penilaian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r>
              <a:rPr lang="en-US" sz="1600" b="1" dirty="0"/>
              <a:t> </a:t>
            </a:r>
            <a:r>
              <a:rPr lang="en-US" sz="1600" b="1" dirty="0" err="1"/>
              <a:t>dapat</a:t>
            </a:r>
            <a:r>
              <a:rPr lang="en-US" sz="1600" b="1" dirty="0"/>
              <a:t> </a:t>
            </a:r>
            <a:r>
              <a:rPr lang="en-US" sz="1600" b="1" dirty="0" err="1"/>
              <a:t>mempertimbangkan</a:t>
            </a:r>
            <a:r>
              <a:rPr lang="en-US" sz="1600" b="1" dirty="0"/>
              <a:t> </a:t>
            </a:r>
            <a:r>
              <a:rPr lang="en-US" sz="1600" b="1" dirty="0" err="1"/>
              <a:t>pendapat</a:t>
            </a:r>
            <a:r>
              <a:rPr lang="en-US" sz="1600" b="1" dirty="0"/>
              <a:t> </a:t>
            </a:r>
            <a:r>
              <a:rPr lang="en-US" sz="1600" b="1" dirty="0" err="1"/>
              <a:t>rekan</a:t>
            </a:r>
            <a:r>
              <a:rPr lang="en-US" sz="1600" b="1" dirty="0"/>
              <a:t> </a:t>
            </a:r>
            <a:r>
              <a:rPr lang="en-US" sz="1600" b="1" dirty="0" err="1"/>
              <a:t>kerja</a:t>
            </a:r>
            <a:r>
              <a:rPr lang="en-US" sz="1600" b="1" dirty="0"/>
              <a:t> </a:t>
            </a:r>
            <a:r>
              <a:rPr lang="en-US" sz="1600" b="1" dirty="0" err="1"/>
              <a:t>setingkat</a:t>
            </a:r>
            <a:r>
              <a:rPr lang="en-US" sz="1600" b="1" dirty="0"/>
              <a:t> 	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bawahannya</a:t>
            </a:r>
            <a:endParaRPr lang="en-US" sz="1600" b="1" dirty="0"/>
          </a:p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Hasil</a:t>
            </a:r>
            <a:r>
              <a:rPr lang="en-US" sz="1600" b="1" dirty="0"/>
              <a:t> </a:t>
            </a:r>
            <a:r>
              <a:rPr lang="en-US" sz="1600" b="1" dirty="0" err="1"/>
              <a:t>penilaian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r>
              <a:rPr lang="en-US" sz="1600" b="1" dirty="0"/>
              <a:t> </a:t>
            </a:r>
            <a:r>
              <a:rPr lang="en-US" sz="1600" b="1" dirty="0" err="1"/>
              <a:t>disampaikan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Tim </a:t>
            </a:r>
            <a:r>
              <a:rPr lang="en-US" sz="1600" b="1" dirty="0" err="1"/>
              <a:t>Penilai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endParaRPr lang="en-US" sz="1600" b="1" dirty="0"/>
          </a:p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Hasil</a:t>
            </a:r>
            <a:r>
              <a:rPr lang="en-US" sz="1600" b="1" dirty="0"/>
              <a:t> </a:t>
            </a:r>
            <a:r>
              <a:rPr lang="en-US" sz="1600" b="1" dirty="0" err="1"/>
              <a:t>penilaian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r>
              <a:rPr lang="en-US" sz="1600" b="1" dirty="0"/>
              <a:t> </a:t>
            </a:r>
            <a:r>
              <a:rPr lang="en-US" sz="1600" b="1" dirty="0" err="1"/>
              <a:t>dapat</a:t>
            </a:r>
            <a:r>
              <a:rPr lang="en-US" sz="1600" b="1" dirty="0"/>
              <a:t> </a:t>
            </a:r>
            <a:r>
              <a:rPr lang="en-US" sz="1600" b="1" dirty="0" err="1"/>
              <a:t>digunakan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:</a:t>
            </a:r>
          </a:p>
          <a:p>
            <a:pPr algn="just">
              <a:tabLst>
                <a:tab pos="177800" algn="l"/>
                <a:tab pos="463550" algn="l"/>
              </a:tabLst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	 </a:t>
            </a:r>
            <a:r>
              <a:rPr lang="en-US" sz="1600" b="1" dirty="0">
                <a:solidFill>
                  <a:srgbClr val="FF0000"/>
                </a:solidFill>
                <a:sym typeface="Wingdings 3"/>
              </a:rPr>
              <a:t>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Pengembangan</a:t>
            </a:r>
            <a:r>
              <a:rPr lang="en-US" sz="1600" b="1" dirty="0">
                <a:solidFill>
                  <a:srgbClr val="FF0000"/>
                </a:solidFill>
                <a:sym typeface="Wingdings 3"/>
              </a:rPr>
              <a:t> PNS</a:t>
            </a:r>
          </a:p>
          <a:p>
            <a:pPr algn="just">
              <a:tabLst>
                <a:tab pos="177800" algn="l"/>
                <a:tab pos="46355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>
                <a:solidFill>
                  <a:srgbClr val="FF0000"/>
                </a:solidFill>
                <a:sym typeface="Wingdings 3"/>
              </a:rPr>
              <a:t> 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Pengangkatan</a:t>
            </a:r>
            <a:r>
              <a:rPr lang="en-US" sz="1600" b="1" dirty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jabatan</a:t>
            </a:r>
            <a:endParaRPr lang="en-US" sz="1600" b="1" dirty="0">
              <a:solidFill>
                <a:srgbClr val="FF0000"/>
              </a:solidFill>
              <a:sym typeface="Wingdings 3"/>
            </a:endParaRPr>
          </a:p>
          <a:p>
            <a:pPr algn="just">
              <a:tabLst>
                <a:tab pos="177800" algn="l"/>
                <a:tab pos="46355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sym typeface="Wingdings 3"/>
              </a:rPr>
              <a:t>	 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Kenaikan</a:t>
            </a:r>
            <a:r>
              <a:rPr lang="en-US" sz="1600" b="1" dirty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pangkat</a:t>
            </a:r>
            <a:endParaRPr lang="en-US" sz="1600" b="1" dirty="0">
              <a:solidFill>
                <a:srgbClr val="FF0000"/>
              </a:solidFill>
              <a:sym typeface="Wingdings 3"/>
            </a:endParaRPr>
          </a:p>
          <a:p>
            <a:pPr algn="just">
              <a:tabLst>
                <a:tab pos="177800" algn="l"/>
                <a:tab pos="46355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sym typeface="Wingdings 3"/>
              </a:rPr>
              <a:t>	 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Pemberian</a:t>
            </a:r>
            <a:r>
              <a:rPr lang="en-US" sz="1600" b="1" dirty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tunjangan</a:t>
            </a:r>
            <a:endParaRPr lang="en-US" sz="1600" b="1" dirty="0">
              <a:solidFill>
                <a:srgbClr val="FF0000"/>
              </a:solidFill>
              <a:sym typeface="Wingdings 3"/>
            </a:endParaRPr>
          </a:p>
          <a:p>
            <a:pPr algn="just">
              <a:tabLst>
                <a:tab pos="177800" algn="l"/>
                <a:tab pos="46355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sym typeface="Wingdings 3"/>
              </a:rPr>
              <a:t>	 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Sanksi</a:t>
            </a:r>
            <a:endParaRPr lang="en-US" sz="1600" b="1" dirty="0">
              <a:solidFill>
                <a:srgbClr val="FF0000"/>
              </a:solidFill>
              <a:sym typeface="Wingdings 3"/>
            </a:endParaRPr>
          </a:p>
          <a:p>
            <a:pPr algn="just">
              <a:tabLst>
                <a:tab pos="177800" algn="l"/>
                <a:tab pos="46355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sym typeface="Wingdings 3"/>
              </a:rPr>
              <a:t>	 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Mutasi</a:t>
            </a:r>
            <a:r>
              <a:rPr lang="en-US" sz="1600" b="1" dirty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dan</a:t>
            </a:r>
            <a:r>
              <a:rPr lang="en-US" sz="1600" b="1" dirty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promosi</a:t>
            </a:r>
            <a:endParaRPr lang="en-US" sz="1600" b="1" dirty="0">
              <a:solidFill>
                <a:srgbClr val="FF0000"/>
              </a:solidFill>
              <a:sym typeface="Wingdings 3"/>
            </a:endParaRPr>
          </a:p>
          <a:p>
            <a:pPr algn="just">
              <a:tabLst>
                <a:tab pos="177800" algn="l"/>
                <a:tab pos="46355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sym typeface="Wingdings 3"/>
              </a:rPr>
              <a:t>	 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Pendidikan</a:t>
            </a:r>
            <a:r>
              <a:rPr lang="en-US" sz="1600" b="1" dirty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dan</a:t>
            </a:r>
            <a:r>
              <a:rPr lang="en-US" sz="1600" b="1" dirty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sym typeface="Wingdings 3"/>
              </a:rPr>
              <a:t>Pelatihan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1295" y="304800"/>
            <a:ext cx="3630305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MANAJEMEN PNS</a:t>
            </a:r>
            <a:endParaRPr lang="en-US" sz="2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903288"/>
            <a:ext cx="320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857250"/>
            <a:ext cx="3048000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Users\USER\Pictures\Bright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838200"/>
            <a:ext cx="33528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PENGGAJIAN DAN TUNJANGAN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" y="1371600"/>
            <a:ext cx="45720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Gaji</a:t>
            </a:r>
            <a:r>
              <a:rPr lang="en-US" sz="1600" b="1" dirty="0"/>
              <a:t> </a:t>
            </a:r>
            <a:r>
              <a:rPr lang="en-US" sz="1600" b="1" dirty="0" err="1"/>
              <a:t>adil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layak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Dibayarkan</a:t>
            </a:r>
            <a:r>
              <a:rPr lang="en-US" sz="1600" b="1" dirty="0"/>
              <a:t> </a:t>
            </a:r>
            <a:r>
              <a:rPr lang="en-US" sz="1600" b="1" dirty="0" err="1"/>
              <a:t>sesuai</a:t>
            </a:r>
            <a:r>
              <a:rPr lang="en-US" sz="1600" b="1" dirty="0"/>
              <a:t> </a:t>
            </a:r>
            <a:r>
              <a:rPr lang="en-US" sz="1600" b="1" dirty="0" err="1"/>
              <a:t>beban</a:t>
            </a:r>
            <a:r>
              <a:rPr lang="en-US" sz="1600" b="1" dirty="0"/>
              <a:t> </a:t>
            </a:r>
            <a:r>
              <a:rPr lang="en-US" sz="1600" b="1" dirty="0" err="1"/>
              <a:t>kerja</a:t>
            </a:r>
            <a:r>
              <a:rPr lang="en-US" sz="1600" b="1" dirty="0"/>
              <a:t>, </a:t>
            </a:r>
            <a:r>
              <a:rPr lang="en-US" sz="1600" b="1" dirty="0" err="1"/>
              <a:t>tanggungjawab</a:t>
            </a:r>
            <a:r>
              <a:rPr lang="en-US" sz="1600" b="1" dirty="0"/>
              <a:t>, 	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resiko</a:t>
            </a:r>
            <a:r>
              <a:rPr lang="en-US" sz="1600" b="1" dirty="0"/>
              <a:t> </a:t>
            </a:r>
            <a:r>
              <a:rPr lang="en-US" sz="1600" b="1" dirty="0" err="1"/>
              <a:t>pekerjaan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Gaji</a:t>
            </a:r>
            <a:r>
              <a:rPr lang="en-US" sz="1600" b="1" dirty="0"/>
              <a:t> </a:t>
            </a:r>
            <a:r>
              <a:rPr lang="en-US" sz="1600" b="1" dirty="0" err="1"/>
              <a:t>pelaksanaannya</a:t>
            </a:r>
            <a:r>
              <a:rPr lang="en-US" sz="1600" b="1" dirty="0"/>
              <a:t> </a:t>
            </a:r>
            <a:r>
              <a:rPr lang="en-US" sz="1600" b="1" dirty="0" err="1"/>
              <a:t>dilakukan</a:t>
            </a:r>
            <a:r>
              <a:rPr lang="en-US" sz="1600" b="1" dirty="0"/>
              <a:t> </a:t>
            </a:r>
            <a:r>
              <a:rPr lang="en-US" sz="1600" b="1" dirty="0" err="1"/>
              <a:t>secara</a:t>
            </a:r>
            <a:r>
              <a:rPr lang="en-US" sz="1600" b="1" dirty="0"/>
              <a:t> </a:t>
            </a:r>
            <a:r>
              <a:rPr lang="en-US" sz="1600" b="1" dirty="0" err="1"/>
              <a:t>bertahap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Tunjangan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tunjangan</a:t>
            </a:r>
            <a:r>
              <a:rPr lang="en-US" sz="1600" b="1" dirty="0"/>
              <a:t> </a:t>
            </a:r>
            <a:r>
              <a:rPr lang="en-US" sz="1600" b="1" dirty="0" err="1"/>
              <a:t>kemahalan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6400800" y="2590800"/>
            <a:ext cx="22860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PENGHARGAAN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53000" y="3124200"/>
            <a:ext cx="3505200" cy="1219200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Tanda</a:t>
            </a:r>
            <a:r>
              <a:rPr lang="en-US" sz="1600" b="1" dirty="0"/>
              <a:t> </a:t>
            </a:r>
            <a:r>
              <a:rPr lang="en-US" sz="1600" b="1" dirty="0" err="1"/>
              <a:t>kehormatan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Kenaikan</a:t>
            </a:r>
            <a:r>
              <a:rPr lang="en-US" sz="1600" b="1" dirty="0"/>
              <a:t> </a:t>
            </a:r>
            <a:r>
              <a:rPr lang="en-US" sz="1600" b="1" dirty="0" err="1"/>
              <a:t>pangkat</a:t>
            </a:r>
            <a:r>
              <a:rPr lang="en-US" sz="1600" b="1" dirty="0"/>
              <a:t> </a:t>
            </a:r>
            <a:r>
              <a:rPr lang="en-US" sz="1600" b="1" dirty="0" err="1"/>
              <a:t>istimewa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Pengembangan</a:t>
            </a:r>
            <a:r>
              <a:rPr lang="en-US" sz="1600" b="1" dirty="0"/>
              <a:t> </a:t>
            </a:r>
            <a:r>
              <a:rPr lang="en-US" sz="1600" b="1" dirty="0" err="1"/>
              <a:t>kompetensi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Menghadiri</a:t>
            </a:r>
            <a:r>
              <a:rPr lang="en-US" sz="1600" b="1" dirty="0"/>
              <a:t> </a:t>
            </a:r>
            <a:r>
              <a:rPr lang="en-US" sz="1600" b="1" dirty="0" err="1"/>
              <a:t>acara</a:t>
            </a:r>
            <a:r>
              <a:rPr lang="en-US" sz="1600" b="1" dirty="0"/>
              <a:t> </a:t>
            </a:r>
            <a:r>
              <a:rPr lang="en-US" sz="1600" b="1" dirty="0" err="1"/>
              <a:t>resmi</a:t>
            </a:r>
            <a:r>
              <a:rPr lang="en-US" sz="1600" b="1" dirty="0"/>
              <a:t> </a:t>
            </a:r>
            <a:r>
              <a:rPr lang="en-US" sz="1600" b="1" dirty="0" err="1"/>
              <a:t>kenegaraan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5361295" y="304800"/>
            <a:ext cx="3630305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MANAJEMEN PNS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903288"/>
            <a:ext cx="320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0" y="857250"/>
            <a:ext cx="3048000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191000"/>
            <a:ext cx="16764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DISIPLIN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4724400"/>
            <a:ext cx="4419600" cy="12954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Instansi</a:t>
            </a:r>
            <a:r>
              <a:rPr lang="en-US" sz="1600" b="1" dirty="0"/>
              <a:t> </a:t>
            </a:r>
            <a:r>
              <a:rPr lang="en-US" sz="1600" b="1" dirty="0" err="1"/>
              <a:t>wajib</a:t>
            </a:r>
            <a:r>
              <a:rPr lang="en-US" sz="1600" b="1" dirty="0"/>
              <a:t> </a:t>
            </a:r>
            <a:r>
              <a:rPr lang="en-US" sz="1600" b="1" dirty="0" err="1"/>
              <a:t>melaksanakan</a:t>
            </a:r>
            <a:r>
              <a:rPr lang="en-US" sz="1600" b="1" dirty="0"/>
              <a:t> </a:t>
            </a:r>
            <a:r>
              <a:rPr lang="en-US" sz="1600" b="1" dirty="0" err="1"/>
              <a:t>penegakan</a:t>
            </a:r>
            <a:r>
              <a:rPr lang="en-US" sz="1600" b="1" dirty="0"/>
              <a:t> 	</a:t>
            </a:r>
            <a:r>
              <a:rPr lang="en-US" sz="1600" b="1" dirty="0" err="1"/>
              <a:t>disiplin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Pelanggaran</a:t>
            </a:r>
            <a:r>
              <a:rPr lang="en-US" sz="1600" b="1" dirty="0"/>
              <a:t> </a:t>
            </a:r>
            <a:r>
              <a:rPr lang="en-US" sz="1600" b="1" dirty="0" err="1"/>
              <a:t>disiplin</a:t>
            </a:r>
            <a:r>
              <a:rPr lang="en-US" sz="1600" b="1" dirty="0"/>
              <a:t> </a:t>
            </a:r>
            <a:r>
              <a:rPr lang="en-US" sz="1600" b="1" dirty="0" err="1"/>
              <a:t>dijatuhi</a:t>
            </a:r>
            <a:r>
              <a:rPr lang="en-US" sz="1600" b="1" dirty="0"/>
              <a:t> </a:t>
            </a:r>
            <a:r>
              <a:rPr lang="en-US" sz="1600" b="1" dirty="0" err="1"/>
              <a:t>hukuman</a:t>
            </a:r>
            <a:r>
              <a:rPr lang="en-US" sz="1600" b="1" dirty="0"/>
              <a:t> </a:t>
            </a:r>
            <a:r>
              <a:rPr lang="en-US" sz="1600" b="1" dirty="0" err="1"/>
              <a:t>disiplin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USER\Pictures\p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762000"/>
            <a:ext cx="23622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PEMBERHENTIAN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1676400"/>
            <a:ext cx="4038600" cy="1981200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177800" algn="l"/>
              </a:tabLst>
              <a:defRPr/>
            </a:pPr>
            <a:r>
              <a:rPr lang="en-US" b="1" dirty="0" err="1"/>
              <a:t>Pemberhentian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hormat</a:t>
            </a:r>
            <a:r>
              <a:rPr lang="en-US" b="1" dirty="0"/>
              <a:t>, </a:t>
            </a:r>
            <a:r>
              <a:rPr lang="en-US" b="1" dirty="0" err="1"/>
              <a:t>karena</a:t>
            </a:r>
            <a:r>
              <a:rPr lang="en-US" b="1" dirty="0"/>
              <a:t> :</a:t>
            </a:r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 	</a:t>
            </a:r>
            <a:r>
              <a:rPr lang="en-US" b="1" dirty="0" err="1"/>
              <a:t>Meninggal</a:t>
            </a:r>
            <a:r>
              <a:rPr lang="en-US" b="1" dirty="0"/>
              <a:t> </a:t>
            </a:r>
            <a:r>
              <a:rPr lang="en-US" b="1" dirty="0" err="1"/>
              <a:t>dunia</a:t>
            </a:r>
            <a:endParaRPr lang="en-US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 	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endParaRPr lang="en-US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Mencapai</a:t>
            </a:r>
            <a:r>
              <a:rPr lang="en-US" b="1" dirty="0"/>
              <a:t> BUP</a:t>
            </a:r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Perampingan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endParaRPr lang="en-US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cakap</a:t>
            </a:r>
            <a:r>
              <a:rPr lang="en-US" b="1" dirty="0"/>
              <a:t> </a:t>
            </a:r>
            <a:r>
              <a:rPr lang="en-US" b="1" dirty="0" err="1"/>
              <a:t>jasmani</a:t>
            </a:r>
            <a:r>
              <a:rPr lang="en-US" b="1" dirty="0"/>
              <a:t>/</a:t>
            </a:r>
            <a:r>
              <a:rPr lang="en-US" b="1" dirty="0" err="1"/>
              <a:t>rohani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257800" y="1752600"/>
            <a:ext cx="2971800" cy="1828800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177800" algn="l"/>
              </a:tabLst>
              <a:defRPr/>
            </a:pPr>
            <a:r>
              <a:rPr lang="en-US" b="1" dirty="0" err="1"/>
              <a:t>Pemberhentian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hormat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diberhentikan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dihukum</a:t>
            </a:r>
            <a:r>
              <a:rPr lang="en-US" b="1" dirty="0"/>
              <a:t> </a:t>
            </a:r>
            <a:r>
              <a:rPr lang="en-US" b="1" dirty="0" err="1"/>
              <a:t>penjara</a:t>
            </a:r>
            <a:r>
              <a:rPr lang="en-US" b="1" dirty="0"/>
              <a:t> paling </a:t>
            </a:r>
            <a:r>
              <a:rPr lang="en-US" b="1" dirty="0" err="1"/>
              <a:t>singkat</a:t>
            </a:r>
            <a:r>
              <a:rPr lang="en-US" b="1" dirty="0"/>
              <a:t> 2 (</a:t>
            </a:r>
            <a:r>
              <a:rPr lang="en-US" b="1" dirty="0" err="1"/>
              <a:t>dua</a:t>
            </a:r>
            <a:r>
              <a:rPr lang="en-US" b="1" dirty="0"/>
              <a:t>)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berencana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5800" y="4267200"/>
            <a:ext cx="3200400" cy="1676400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tabLst>
                <a:tab pos="177800" algn="l"/>
              </a:tabLst>
              <a:defRPr/>
            </a:pPr>
            <a:r>
              <a:rPr lang="en-US" b="1" dirty="0" err="1"/>
              <a:t>Pemberhentian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hormat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pelanggaran</a:t>
            </a:r>
            <a:r>
              <a:rPr lang="en-US" b="1" dirty="0"/>
              <a:t> </a:t>
            </a:r>
            <a:r>
              <a:rPr lang="en-US" b="1" dirty="0" err="1"/>
              <a:t>disiplin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berat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724400" y="4343400"/>
            <a:ext cx="4038600" cy="1676400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177800" algn="l"/>
              </a:tabLst>
              <a:defRPr/>
            </a:pPr>
            <a:r>
              <a:rPr lang="en-US" sz="1600" b="1" dirty="0" err="1"/>
              <a:t>Pemberhentian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hormat</a:t>
            </a:r>
            <a:r>
              <a:rPr lang="en-US" sz="1600" b="1" dirty="0"/>
              <a:t> :</a:t>
            </a:r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Menyeleweng</a:t>
            </a:r>
            <a:r>
              <a:rPr lang="en-US" sz="1600" b="1" dirty="0"/>
              <a:t> </a:t>
            </a:r>
            <a:r>
              <a:rPr lang="en-US" sz="1600" b="1" dirty="0" err="1"/>
              <a:t>thd</a:t>
            </a:r>
            <a:r>
              <a:rPr lang="en-US" sz="1600" b="1" dirty="0"/>
              <a:t> </a:t>
            </a:r>
            <a:r>
              <a:rPr lang="en-US" sz="1600" b="1" dirty="0" err="1"/>
              <a:t>Pancasila</a:t>
            </a:r>
            <a:r>
              <a:rPr lang="en-US" sz="1600" b="1" dirty="0"/>
              <a:t>, UUD 1945</a:t>
            </a:r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Dihukum</a:t>
            </a:r>
            <a:r>
              <a:rPr lang="en-US" sz="1600" b="1" dirty="0"/>
              <a:t> </a:t>
            </a:r>
            <a:r>
              <a:rPr lang="en-US" sz="1600" b="1" dirty="0" err="1"/>
              <a:t>penjara</a:t>
            </a:r>
            <a:r>
              <a:rPr lang="en-US" sz="1600" b="1" dirty="0"/>
              <a:t>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kurungan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Menjadi</a:t>
            </a:r>
            <a:r>
              <a:rPr lang="en-US" sz="1600" b="1" dirty="0"/>
              <a:t> </a:t>
            </a:r>
            <a:r>
              <a:rPr lang="en-US" sz="1600" b="1" dirty="0" err="1"/>
              <a:t>anggota</a:t>
            </a:r>
            <a:r>
              <a:rPr lang="en-US" sz="1600" b="1" dirty="0"/>
              <a:t>/</a:t>
            </a:r>
            <a:r>
              <a:rPr lang="en-US" sz="1600" b="1" dirty="0" err="1"/>
              <a:t>pengurus</a:t>
            </a:r>
            <a:r>
              <a:rPr lang="en-US" sz="1600" b="1" dirty="0"/>
              <a:t> </a:t>
            </a:r>
            <a:r>
              <a:rPr lang="en-US" sz="1600" b="1" dirty="0" err="1"/>
              <a:t>partai</a:t>
            </a:r>
            <a:r>
              <a:rPr lang="en-US" sz="1600" b="1" dirty="0"/>
              <a:t> </a:t>
            </a:r>
            <a:r>
              <a:rPr lang="en-US" sz="1600" b="1" dirty="0" err="1"/>
              <a:t>politik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Dihukum</a:t>
            </a:r>
            <a:r>
              <a:rPr lang="en-US" sz="1600" b="1" dirty="0"/>
              <a:t> </a:t>
            </a:r>
            <a:r>
              <a:rPr lang="en-US" sz="1600" b="1" dirty="0" err="1"/>
              <a:t>penjara</a:t>
            </a:r>
            <a:r>
              <a:rPr lang="en-US" sz="1600" b="1" dirty="0"/>
              <a:t> paling </a:t>
            </a:r>
            <a:r>
              <a:rPr lang="en-US" sz="1600" b="1" dirty="0" err="1"/>
              <a:t>singkat</a:t>
            </a:r>
            <a:r>
              <a:rPr lang="en-US" sz="1600" b="1" dirty="0"/>
              <a:t> 2 </a:t>
            </a:r>
            <a:r>
              <a:rPr lang="en-US" sz="1600" b="1" dirty="0" err="1"/>
              <a:t>tahun</a:t>
            </a:r>
            <a:r>
              <a:rPr lang="en-US" sz="1600" b="1" dirty="0"/>
              <a:t> 	</a:t>
            </a:r>
            <a:r>
              <a:rPr lang="en-US" sz="1600" b="1" dirty="0" err="1"/>
              <a:t>dgn</a:t>
            </a:r>
            <a:r>
              <a:rPr lang="en-US" sz="1600" b="1" dirty="0"/>
              <a:t> </a:t>
            </a:r>
            <a:r>
              <a:rPr lang="en-US" sz="1600" b="1" dirty="0" err="1"/>
              <a:t>berencana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5361295" y="76200"/>
            <a:ext cx="3630305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MANAJEMEN PNS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5334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476250"/>
            <a:ext cx="2362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Users\USER\Pictures\pin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0" y="0"/>
            <a:ext cx="920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752600" y="2178050"/>
            <a:ext cx="1644650" cy="1101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77800" algn="l"/>
              </a:tabLst>
              <a:defRPr/>
            </a:pPr>
            <a:r>
              <a:rPr lang="en-US" b="1" dirty="0"/>
              <a:t>Batas </a:t>
            </a:r>
            <a:r>
              <a:rPr lang="en-US" b="1" dirty="0" err="1"/>
              <a:t>Usia</a:t>
            </a:r>
            <a:r>
              <a:rPr lang="en-US" b="1" dirty="0"/>
              <a:t> </a:t>
            </a:r>
            <a:r>
              <a:rPr lang="en-US" b="1" dirty="0" err="1"/>
              <a:t>Pensiun</a:t>
            </a:r>
            <a:r>
              <a:rPr lang="en-US" b="1" dirty="0"/>
              <a:t> (BUP)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43400" y="1416050"/>
            <a:ext cx="22860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177800" algn="l"/>
              </a:tabLst>
              <a:defRPr/>
            </a:pPr>
            <a:r>
              <a:rPr lang="en-US" b="1" dirty="0"/>
              <a:t>58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Pejabat</a:t>
            </a:r>
            <a:r>
              <a:rPr lang="en-US" b="1" dirty="0"/>
              <a:t> </a:t>
            </a:r>
            <a:r>
              <a:rPr lang="en-US" b="1" dirty="0" err="1"/>
              <a:t>Administrasi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086600" y="1219200"/>
            <a:ext cx="1752600" cy="9588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Administrator</a:t>
            </a:r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</a:t>
            </a:r>
            <a:r>
              <a:rPr lang="en-US" b="1" dirty="0" err="1"/>
              <a:t>Pengawas</a:t>
            </a:r>
            <a:endParaRPr lang="en-US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</a:t>
            </a:r>
            <a:r>
              <a:rPr lang="en-US" b="1" dirty="0" err="1"/>
              <a:t>Pelaksana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43400" y="2406650"/>
            <a:ext cx="23622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177800" algn="l"/>
              </a:tabLst>
              <a:defRPr/>
            </a:pPr>
            <a:r>
              <a:rPr lang="en-US" b="1" dirty="0"/>
              <a:t>60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Pejabat</a:t>
            </a:r>
            <a:r>
              <a:rPr lang="en-US" b="1" dirty="0"/>
              <a:t> </a:t>
            </a:r>
            <a:r>
              <a:rPr lang="en-US" b="1" dirty="0" err="1"/>
              <a:t>Pimpinan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43400" y="3379788"/>
            <a:ext cx="3048000" cy="7794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177800" algn="l"/>
              </a:tabLst>
              <a:defRPr/>
            </a:pPr>
            <a:r>
              <a:rPr lang="en-US" b="1" dirty="0" err="1"/>
              <a:t>Pejabat</a:t>
            </a:r>
            <a:r>
              <a:rPr lang="en-US" b="1" dirty="0"/>
              <a:t> </a:t>
            </a:r>
            <a:r>
              <a:rPr lang="en-US" b="1" dirty="0" err="1"/>
              <a:t>fungsional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ketentuan</a:t>
            </a:r>
            <a:r>
              <a:rPr lang="en-US" b="1" dirty="0"/>
              <a:t> Per-UU-an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42295" y="164068"/>
            <a:ext cx="2868305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cap="all" dirty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MANAJEMEN PNS</a:t>
            </a:r>
            <a:endParaRPr lang="en-US" sz="2000" b="1" cap="all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6096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1200" y="552450"/>
            <a:ext cx="23622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3886200" y="1797050"/>
            <a:ext cx="46038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9000" y="263525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946525" y="1763713"/>
            <a:ext cx="344488" cy="153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886200" y="3702050"/>
            <a:ext cx="344488" cy="15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665913" y="1644650"/>
            <a:ext cx="344487" cy="15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876800" y="5181600"/>
            <a:ext cx="30480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177800" algn="l"/>
              </a:tabLst>
              <a:defRPr/>
            </a:pPr>
            <a:r>
              <a:rPr lang="id-ID" b="1" dirty="0" smtClean="0"/>
              <a:t>60 tahun: Ahli Madya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4876800" y="4267200"/>
            <a:ext cx="3048000" cy="7794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177800" algn="l"/>
              </a:tabLst>
              <a:defRPr/>
            </a:pPr>
            <a:r>
              <a:rPr lang="id-ID" b="1" dirty="0" smtClean="0"/>
              <a:t>58 tahun: Ahli Muda, Ahli Pratama, dan Keterampilan</a:t>
            </a:r>
            <a:endParaRPr lang="en-US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876800" y="5943600"/>
            <a:ext cx="3048000" cy="5508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177800" algn="l"/>
              </a:tabLst>
              <a:defRPr/>
            </a:pPr>
            <a:r>
              <a:rPr lang="id-ID" b="1" dirty="0" smtClean="0"/>
              <a:t>65 tahun: Ahli Utama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 flipH="1">
            <a:off x="4495800" y="4189750"/>
            <a:ext cx="76200" cy="205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572000" y="4648200"/>
            <a:ext cx="344488" cy="153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0" y="5410200"/>
            <a:ext cx="344488" cy="153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95800" y="6172200"/>
            <a:ext cx="420688" cy="152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419600"/>
            <a:ext cx="44958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PERLINDUNGAN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33600" y="5029200"/>
            <a:ext cx="3810000" cy="1524000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 	</a:t>
            </a:r>
            <a:r>
              <a:rPr lang="en-US" b="1" dirty="0" err="1"/>
              <a:t>Jaminan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endParaRPr lang="en-US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Jaminan</a:t>
            </a:r>
            <a:r>
              <a:rPr lang="en-US" b="1" dirty="0"/>
              <a:t> </a:t>
            </a:r>
            <a:r>
              <a:rPr lang="en-US" b="1" dirty="0" err="1"/>
              <a:t>kecelakaan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endParaRPr lang="en-US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Jaminan</a:t>
            </a:r>
            <a:r>
              <a:rPr lang="en-US" b="1" dirty="0"/>
              <a:t> </a:t>
            </a:r>
            <a:r>
              <a:rPr lang="en-US" b="1" dirty="0" err="1"/>
              <a:t>kematian</a:t>
            </a:r>
            <a:endParaRPr lang="en-US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Bantuan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733800" y="685800"/>
            <a:ext cx="44958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JAMINAN PENSIUN DAN JAMINAN HARI TUA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" y="1254125"/>
            <a:ext cx="7696200" cy="2632075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177800" algn="l"/>
              </a:tabLst>
              <a:defRPr/>
            </a:pPr>
            <a:r>
              <a:rPr lang="en-US" b="1" dirty="0">
                <a:solidFill>
                  <a:srgbClr val="0070C0"/>
                </a:solidFill>
              </a:rPr>
              <a:t>PNS </a:t>
            </a:r>
            <a:r>
              <a:rPr lang="en-US" b="1" dirty="0" err="1">
                <a:solidFill>
                  <a:srgbClr val="0070C0"/>
                </a:solidFill>
              </a:rPr>
              <a:t>berhenti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diberikan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jaminan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pensiun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apabila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Meninggal</a:t>
            </a:r>
            <a:r>
              <a:rPr lang="en-US" b="1" dirty="0"/>
              <a:t> </a:t>
            </a:r>
            <a:r>
              <a:rPr lang="en-US" b="1" dirty="0" err="1"/>
              <a:t>dunia</a:t>
            </a:r>
            <a:endParaRPr lang="en-US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usia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MK </a:t>
            </a:r>
            <a:r>
              <a:rPr lang="en-US" b="1" dirty="0" err="1"/>
              <a:t>tertentu</a:t>
            </a:r>
            <a:endParaRPr lang="en-US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 </a:t>
            </a:r>
            <a:r>
              <a:rPr lang="en-US" b="1" dirty="0" err="1"/>
              <a:t>Mencapai</a:t>
            </a:r>
            <a:r>
              <a:rPr lang="en-US" b="1" dirty="0"/>
              <a:t> BUP</a:t>
            </a:r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Perampingan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mengakibatkan</a:t>
            </a:r>
            <a:r>
              <a:rPr lang="en-US" b="1" dirty="0"/>
              <a:t> 	</a:t>
            </a:r>
            <a:r>
              <a:rPr lang="en-US" b="1" dirty="0" err="1"/>
              <a:t>pensiun</a:t>
            </a:r>
            <a:r>
              <a:rPr lang="en-US" b="1" dirty="0"/>
              <a:t> </a:t>
            </a:r>
            <a:r>
              <a:rPr lang="en-US" b="1" dirty="0" err="1"/>
              <a:t>dini</a:t>
            </a:r>
            <a:endParaRPr lang="en-US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cakap</a:t>
            </a:r>
            <a:r>
              <a:rPr lang="en-US" b="1" dirty="0"/>
              <a:t> </a:t>
            </a:r>
            <a:r>
              <a:rPr lang="en-US" b="1" dirty="0" err="1"/>
              <a:t>jasmani</a:t>
            </a:r>
            <a:r>
              <a:rPr lang="en-US" b="1" dirty="0"/>
              <a:t>/</a:t>
            </a:r>
            <a:r>
              <a:rPr lang="en-US" b="1" dirty="0" err="1"/>
              <a:t>rohani</a:t>
            </a:r>
            <a:r>
              <a:rPr lang="en-US" b="1" dirty="0"/>
              <a:t> </a:t>
            </a:r>
          </a:p>
          <a:p>
            <a:pPr>
              <a:tabLst>
                <a:tab pos="177800" algn="l"/>
              </a:tabLst>
              <a:defRPr/>
            </a:pPr>
            <a:r>
              <a:rPr lang="en-US" b="1" dirty="0" err="1">
                <a:solidFill>
                  <a:srgbClr val="0070C0"/>
                </a:solidFill>
              </a:rPr>
              <a:t>Pembiayaan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Pensiun</a:t>
            </a:r>
            <a:r>
              <a:rPr lang="en-US" b="1" dirty="0">
                <a:solidFill>
                  <a:srgbClr val="0070C0"/>
                </a:solidFill>
              </a:rPr>
              <a:t> : </a:t>
            </a:r>
            <a:r>
              <a:rPr lang="en-US" b="1" dirty="0" err="1">
                <a:solidFill>
                  <a:srgbClr val="0070C0"/>
                </a:solidFill>
              </a:rPr>
              <a:t>pemerintah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iuran</a:t>
            </a:r>
            <a:r>
              <a:rPr lang="en-US" b="1" dirty="0">
                <a:solidFill>
                  <a:srgbClr val="0070C0"/>
                </a:solidFill>
              </a:rPr>
              <a:t> PNS</a:t>
            </a:r>
            <a:r>
              <a:rPr lang="en-US" b="1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895" y="164068"/>
            <a:ext cx="3630305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MANAJEMEN PNS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44513"/>
            <a:ext cx="320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544513"/>
            <a:ext cx="2362200" cy="58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USER\Pictures\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667001" y="467380"/>
            <a:ext cx="4267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MANAJEMEN PPPK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50975"/>
            <a:ext cx="83058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tabLst>
                <a:tab pos="346075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Pengangkatan</a:t>
            </a:r>
            <a:r>
              <a:rPr lang="en-US" b="1" dirty="0"/>
              <a:t> PPPK </a:t>
            </a:r>
            <a:r>
              <a:rPr lang="en-US" b="1" dirty="0" err="1"/>
              <a:t>ditunjuk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b="1" dirty="0" err="1"/>
              <a:t>Pejabat</a:t>
            </a:r>
            <a:r>
              <a:rPr lang="en-US" b="1" dirty="0"/>
              <a:t> Pembina </a:t>
            </a:r>
            <a:r>
              <a:rPr lang="en-US" b="1" dirty="0" err="1"/>
              <a:t>Kepegawaian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2289175"/>
            <a:ext cx="83058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tabLst>
                <a:tab pos="346075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perjanjian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paling </a:t>
            </a:r>
            <a:r>
              <a:rPr lang="en-US" b="1" dirty="0" err="1"/>
              <a:t>singkat</a:t>
            </a:r>
            <a:r>
              <a:rPr lang="en-US" b="1" dirty="0"/>
              <a:t> 1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diperpanjang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	</a:t>
            </a:r>
            <a:r>
              <a:rPr lang="en-US" b="1" dirty="0" err="1"/>
              <a:t>kebutuhan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3127375"/>
            <a:ext cx="83058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tabLst>
                <a:tab pos="346075" algn="l"/>
              </a:tabLst>
              <a:defRPr/>
            </a:pPr>
            <a:r>
              <a:rPr lang="en-US" b="1" dirty="0"/>
              <a:t> 	PPPK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diangkat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otomatis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Calon</a:t>
            </a:r>
            <a:r>
              <a:rPr lang="en-US" b="1" dirty="0"/>
              <a:t> PNS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	</a:t>
            </a:r>
            <a:r>
              <a:rPr lang="en-US" b="1" dirty="0" err="1"/>
              <a:t>seleksi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ketentuan</a:t>
            </a:r>
            <a:r>
              <a:rPr lang="en-US" b="1" dirty="0"/>
              <a:t> per-UU-an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962400"/>
            <a:ext cx="8289925" cy="175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tabLst>
                <a:tab pos="346075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Perlindungan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:</a:t>
            </a:r>
          </a:p>
          <a:p>
            <a:pPr marL="393700">
              <a:buFont typeface="Wingdings" pitchFamily="2" charset="2"/>
              <a:buChar char="v"/>
              <a:tabLst>
                <a:tab pos="741363" algn="l"/>
              </a:tabLst>
              <a:defRPr/>
            </a:pPr>
            <a:r>
              <a:rPr lang="en-US" b="1" dirty="0"/>
              <a:t>	</a:t>
            </a:r>
            <a:r>
              <a:rPr lang="en-US" b="1" dirty="0" err="1"/>
              <a:t>Jaminan</a:t>
            </a:r>
            <a:r>
              <a:rPr lang="en-US" b="1" dirty="0"/>
              <a:t> </a:t>
            </a:r>
            <a:r>
              <a:rPr lang="en-US" b="1" dirty="0" err="1"/>
              <a:t>hari</a:t>
            </a:r>
            <a:r>
              <a:rPr lang="en-US" b="1" dirty="0"/>
              <a:t> </a:t>
            </a:r>
            <a:r>
              <a:rPr lang="en-US" b="1" dirty="0" err="1"/>
              <a:t>tua</a:t>
            </a:r>
            <a:endParaRPr lang="en-US" b="1" dirty="0"/>
          </a:p>
          <a:p>
            <a:pPr marL="736600" indent="-342900">
              <a:buFont typeface="Wingdings" pitchFamily="2" charset="2"/>
              <a:buChar char="v"/>
              <a:defRPr/>
            </a:pPr>
            <a:r>
              <a:rPr lang="en-US" b="1" dirty="0" err="1"/>
              <a:t>Jaminan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endParaRPr lang="en-US" b="1" dirty="0"/>
          </a:p>
          <a:p>
            <a:pPr marL="393700">
              <a:buFont typeface="Wingdings" pitchFamily="2" charset="2"/>
              <a:buChar char="v"/>
              <a:tabLst>
                <a:tab pos="741363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Jaminan</a:t>
            </a:r>
            <a:r>
              <a:rPr lang="en-US" b="1" dirty="0"/>
              <a:t> </a:t>
            </a:r>
            <a:r>
              <a:rPr lang="en-US" b="1" dirty="0" err="1"/>
              <a:t>kecelakaan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endParaRPr lang="en-US" b="1" dirty="0"/>
          </a:p>
          <a:p>
            <a:pPr marL="393700">
              <a:buFont typeface="Wingdings" pitchFamily="2" charset="2"/>
              <a:buChar char="v"/>
              <a:tabLst>
                <a:tab pos="741363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Jaminan</a:t>
            </a:r>
            <a:r>
              <a:rPr lang="en-US" b="1" dirty="0"/>
              <a:t> </a:t>
            </a:r>
            <a:r>
              <a:rPr lang="en-US" b="1" dirty="0" err="1"/>
              <a:t>kematian</a:t>
            </a:r>
            <a:endParaRPr lang="en-US" b="1" dirty="0"/>
          </a:p>
          <a:p>
            <a:pPr marL="393700">
              <a:buFont typeface="Wingdings" pitchFamily="2" charset="2"/>
              <a:buChar char="v"/>
              <a:tabLst>
                <a:tab pos="741363" algn="l"/>
              </a:tabLst>
              <a:defRPr/>
            </a:pPr>
            <a:r>
              <a:rPr lang="en-US" b="1" dirty="0"/>
              <a:t> 	</a:t>
            </a:r>
            <a:r>
              <a:rPr lang="en-US" b="1" dirty="0" err="1"/>
              <a:t>Bantuan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Users\USER\Pictures\vintage-background-vdinw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ded Corner 6"/>
          <p:cNvSpPr/>
          <p:nvPr/>
        </p:nvSpPr>
        <p:spPr>
          <a:xfrm>
            <a:off x="2404241" y="3733800"/>
            <a:ext cx="3996559" cy="783021"/>
          </a:xfrm>
          <a:prstGeom prst="foldedCorner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6" name="Folded Corner 5"/>
          <p:cNvSpPr/>
          <p:nvPr/>
        </p:nvSpPr>
        <p:spPr>
          <a:xfrm>
            <a:off x="2328041" y="838200"/>
            <a:ext cx="3996559" cy="783021"/>
          </a:xfrm>
          <a:prstGeom prst="foldedCorner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3" name="TextBox 1"/>
          <p:cNvSpPr txBox="1">
            <a:spLocks noChangeArrowheads="1"/>
          </p:cNvSpPr>
          <p:nvPr/>
        </p:nvSpPr>
        <p:spPr bwMode="auto">
          <a:xfrm>
            <a:off x="2590800" y="10668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SISTEM INFORMASI ASN</a:t>
            </a:r>
          </a:p>
        </p:txBody>
      </p:sp>
      <p:sp>
        <p:nvSpPr>
          <p:cNvPr id="16394" name="TextBox 2"/>
          <p:cNvSpPr txBox="1">
            <a:spLocks noChangeArrowheads="1"/>
          </p:cNvSpPr>
          <p:nvPr/>
        </p:nvSpPr>
        <p:spPr bwMode="auto">
          <a:xfrm>
            <a:off x="3962400" y="1828800"/>
            <a:ext cx="3886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/>
              <a:t>Akurasi data dalam sistem informasi ASN, setiap instansi wajib memutakhirkan data secara berkala dan menyampaikannya kepada BKN  </a:t>
            </a:r>
          </a:p>
        </p:txBody>
      </p:sp>
      <p:sp>
        <p:nvSpPr>
          <p:cNvPr id="16395" name="TextBox 3"/>
          <p:cNvSpPr txBox="1">
            <a:spLocks noChangeArrowheads="1"/>
          </p:cNvSpPr>
          <p:nvPr/>
        </p:nvSpPr>
        <p:spPr bwMode="auto">
          <a:xfrm>
            <a:off x="2590800" y="3952875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PENYELESAIAN SENGKETA</a:t>
            </a:r>
          </a:p>
        </p:txBody>
      </p:sp>
      <p:sp>
        <p:nvSpPr>
          <p:cNvPr id="16396" name="TextBox 4"/>
          <p:cNvSpPr txBox="1">
            <a:spLocks noChangeArrowheads="1"/>
          </p:cNvSpPr>
          <p:nvPr/>
        </p:nvSpPr>
        <p:spPr bwMode="auto">
          <a:xfrm>
            <a:off x="4038600" y="48006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Banding administratif diajukan kepada badan pertimbangan ASN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18000" contrast="4000"/>
          </a:blip>
          <a:srcRect/>
          <a:stretch>
            <a:fillRect/>
          </a:stretch>
        </p:blipFill>
        <p:spPr bwMode="auto">
          <a:xfrm>
            <a:off x="0" y="0"/>
            <a:ext cx="9144000" cy="498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04800" dist="152400" dir="6960000">
              <a:prstClr val="black">
                <a:alpha val="88000"/>
              </a:prstClr>
            </a:innerShdw>
            <a:reflection blurRad="6350" stA="52000" endA="300" endPos="35000" dir="5400000" sy="-100000" algn="bl" rotWithShape="0"/>
          </a:effectLst>
        </p:spPr>
      </p:pic>
      <p:grpSp>
        <p:nvGrpSpPr>
          <p:cNvPr id="3" name="Group 2"/>
          <p:cNvGrpSpPr/>
          <p:nvPr/>
        </p:nvGrpSpPr>
        <p:grpSpPr>
          <a:xfrm>
            <a:off x="3214678" y="3214686"/>
            <a:ext cx="4947636" cy="1008460"/>
            <a:chOff x="1478754" y="1447105"/>
            <a:chExt cx="4947636" cy="1008460"/>
          </a:xfrm>
          <a:effectLst>
            <a:outerShdw blurRad="76200" dist="660400" dir="2700000" sy="-23000" kx="-800400" algn="bl" rotWithShape="0">
              <a:prstClr val="black">
                <a:alpha val="67000"/>
              </a:prstClr>
            </a:outerShdw>
          </a:effectLst>
        </p:grpSpPr>
        <p:sp>
          <p:nvSpPr>
            <p:cNvPr id="4" name="Rectangle 3"/>
            <p:cNvSpPr/>
            <p:nvPr/>
          </p:nvSpPr>
          <p:spPr>
            <a:xfrm>
              <a:off x="1478754" y="1532235"/>
              <a:ext cx="807246" cy="92333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 dirty="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T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20139065">
              <a:off x="2357831" y="1532235"/>
              <a:ext cx="807246" cy="923330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e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854772">
              <a:off x="3155154" y="1532235"/>
              <a:ext cx="807246" cy="92333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r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21189568">
              <a:off x="3967954" y="1532235"/>
              <a:ext cx="807246" cy="92333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i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844907">
              <a:off x="4711700" y="1447105"/>
              <a:ext cx="807246" cy="923330"/>
            </a:xfrm>
            <a:prstGeom prst="rect">
              <a:avLst/>
            </a:prstGeom>
            <a:solidFill>
              <a:srgbClr val="660033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m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20697745">
              <a:off x="5619144" y="1487447"/>
              <a:ext cx="807246" cy="923330"/>
            </a:xfrm>
            <a:prstGeom prst="rect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a</a:t>
              </a:r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3857620" y="4286256"/>
            <a:ext cx="3773411" cy="1048418"/>
            <a:chOff x="2175931" y="2965945"/>
            <a:chExt cx="3773411" cy="1048418"/>
          </a:xfrm>
          <a:effectLst>
            <a:outerShdw blurRad="76200" dir="18900000" sy="23000" kx="-1200000" algn="bl" rotWithShape="0">
              <a:prstClr val="black">
                <a:alpha val="67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 rot="20889395">
              <a:off x="2175931" y="3039652"/>
              <a:ext cx="807246" cy="923330"/>
            </a:xfrm>
            <a:prstGeom prst="rect">
              <a:avLst/>
            </a:prstGeom>
            <a:solidFill>
              <a:srgbClr val="CC33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925959">
              <a:off x="2961037" y="2965945"/>
              <a:ext cx="807246" cy="923330"/>
            </a:xfrm>
            <a:prstGeom prst="rect">
              <a:avLst/>
            </a:prstGeom>
            <a:solidFill>
              <a:srgbClr val="66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27240" y="3039652"/>
              <a:ext cx="807246" cy="923330"/>
            </a:xfrm>
            <a:prstGeom prst="rect">
              <a:avLst/>
            </a:prstGeom>
            <a:solidFill>
              <a:srgbClr val="3333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953057">
              <a:off x="4388326" y="3091033"/>
              <a:ext cx="807246" cy="92333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20640298">
              <a:off x="5142096" y="3019317"/>
              <a:ext cx="807246" cy="923330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5" descr="C:\Users\USER\Pictures\pur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28600" y="2590800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UU NO. 5 TH 2014 </a:t>
            </a:r>
            <a:r>
              <a:rPr lang="en-US" sz="1600" dirty="0" err="1"/>
              <a:t>Aparatur</a:t>
            </a:r>
            <a:r>
              <a:rPr lang="en-US" sz="1600" b="1" dirty="0"/>
              <a:t> </a:t>
            </a:r>
            <a:r>
              <a:rPr lang="en-US" sz="1600" dirty="0" err="1"/>
              <a:t>Sipil</a:t>
            </a:r>
            <a:r>
              <a:rPr lang="en-US" sz="1600" dirty="0"/>
              <a:t> Negara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746125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PNS</a:t>
            </a:r>
          </a:p>
        </p:txBody>
      </p:sp>
      <p:sp>
        <p:nvSpPr>
          <p:cNvPr id="6" name="Oval 5"/>
          <p:cNvSpPr/>
          <p:nvPr/>
        </p:nvSpPr>
        <p:spPr>
          <a:xfrm>
            <a:off x="2590800" y="5151438"/>
            <a:ext cx="9906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PPPK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9050" y="285115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Pegawai</a:t>
            </a:r>
            <a:r>
              <a:rPr lang="en-US" dirty="0"/>
              <a:t> ASN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8138" y="638175"/>
            <a:ext cx="411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Pegawai</a:t>
            </a:r>
            <a:r>
              <a:rPr lang="en-US" sz="1600" b="1" dirty="0">
                <a:solidFill>
                  <a:schemeClr val="bg1"/>
                </a:solidFill>
              </a:rPr>
              <a:t> ASN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Diangkat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sebagai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Pegawai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Tetap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oleh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Pejabat</a:t>
            </a:r>
            <a:r>
              <a:rPr lang="en-US" sz="1600" b="1" dirty="0">
                <a:solidFill>
                  <a:schemeClr val="bg1"/>
                </a:solidFill>
              </a:rPr>
              <a:t> Pembina </a:t>
            </a:r>
            <a:r>
              <a:rPr lang="en-US" sz="1600" b="1" dirty="0" err="1">
                <a:solidFill>
                  <a:schemeClr val="bg1"/>
                </a:solidFill>
              </a:rPr>
              <a:t>Kepegawaian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memiliki</a:t>
            </a:r>
            <a:r>
              <a:rPr lang="en-US" sz="1600" b="1" dirty="0">
                <a:solidFill>
                  <a:schemeClr val="bg1"/>
                </a:solidFill>
              </a:rPr>
              <a:t> NIP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8600" y="22098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Fungsi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31242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Tugas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41910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FFFF00"/>
                </a:solidFill>
              </a:rPr>
              <a:t>Peran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981200"/>
            <a:ext cx="3276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Pelaksana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Kebijakan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Publik</a:t>
            </a:r>
            <a:endParaRPr lang="en-US" b="1" dirty="0">
              <a:solidFill>
                <a:srgbClr val="FFFF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Pelayanan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Publik</a:t>
            </a:r>
            <a:endParaRPr lang="en-US" b="1" dirty="0">
              <a:solidFill>
                <a:srgbClr val="FFFF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Perekat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Pemersatu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Bangsa</a:t>
            </a:r>
            <a:endParaRPr lang="en-US" b="1" dirty="0">
              <a:solidFill>
                <a:srgbClr val="FFFF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9550" y="2971800"/>
            <a:ext cx="4038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Melaksanakan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Kebijakan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Publik</a:t>
            </a:r>
            <a:endParaRPr lang="en-US" b="1" dirty="0">
              <a:solidFill>
                <a:srgbClr val="FFFF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Memberikan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Pelayanan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Publik</a:t>
            </a:r>
            <a:endParaRPr lang="en-US" b="1" dirty="0">
              <a:solidFill>
                <a:srgbClr val="FFFF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Mempererat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persatuan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kesatuan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4038600"/>
            <a:ext cx="3657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Perencana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pelaksana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pengawas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penyelenggaraan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tugas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umum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pemerintahan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pembangunan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5167313"/>
            <a:ext cx="411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/>
              <a:t>Pegawai</a:t>
            </a:r>
            <a:r>
              <a:rPr lang="en-US" sz="1600" b="1" dirty="0"/>
              <a:t> ASN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/>
              <a:t>Diangkat</a:t>
            </a:r>
            <a:r>
              <a:rPr lang="en-US" sz="1600" b="1" dirty="0"/>
              <a:t> </a:t>
            </a:r>
            <a:r>
              <a:rPr lang="en-US" sz="1600" b="1" dirty="0" err="1"/>
              <a:t>sebagai</a:t>
            </a:r>
            <a:r>
              <a:rPr lang="en-US" sz="1600" b="1" dirty="0"/>
              <a:t> </a:t>
            </a:r>
            <a:r>
              <a:rPr lang="en-US" sz="1600" b="1" dirty="0" err="1"/>
              <a:t>Pegawai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perjanjian</a:t>
            </a:r>
            <a:r>
              <a:rPr lang="en-US" sz="1600" b="1" dirty="0"/>
              <a:t> </a:t>
            </a:r>
            <a:r>
              <a:rPr lang="en-US" sz="1600" b="1" dirty="0" err="1"/>
              <a:t>kerja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Pejabat</a:t>
            </a:r>
            <a:r>
              <a:rPr lang="en-US" sz="1600" b="1" dirty="0"/>
              <a:t> Pembina </a:t>
            </a:r>
            <a:r>
              <a:rPr lang="en-US" sz="1600" b="1" dirty="0" err="1"/>
              <a:t>Kepegawaian</a:t>
            </a:r>
            <a:r>
              <a:rPr lang="en-US" sz="1600" b="1" dirty="0"/>
              <a:t> </a:t>
            </a:r>
            <a:r>
              <a:rPr lang="en-US" sz="1600" b="1" dirty="0" err="1"/>
              <a:t>sesuai</a:t>
            </a:r>
            <a:r>
              <a:rPr lang="en-US" sz="1600" b="1" dirty="0"/>
              <a:t> </a:t>
            </a:r>
            <a:r>
              <a:rPr lang="en-US" sz="1600" b="1" dirty="0" err="1"/>
              <a:t>kebutuhan</a:t>
            </a:r>
            <a:endParaRPr lang="en-US" sz="1600" b="1" dirty="0"/>
          </a:p>
        </p:txBody>
      </p:sp>
      <p:cxnSp>
        <p:nvCxnSpPr>
          <p:cNvPr id="19" name="Straight Connector 18"/>
          <p:cNvCxnSpPr>
            <a:stCxn id="4" idx="3"/>
            <a:endCxn id="7" idx="1"/>
          </p:cNvCxnSpPr>
          <p:nvPr/>
        </p:nvCxnSpPr>
        <p:spPr>
          <a:xfrm flipV="1">
            <a:off x="2057400" y="3270250"/>
            <a:ext cx="501650" cy="63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2225675" y="1219200"/>
            <a:ext cx="1588" cy="4419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2"/>
          </p:cNvCxnSpPr>
          <p:nvPr/>
        </p:nvCxnSpPr>
        <p:spPr>
          <a:xfrm flipV="1">
            <a:off x="2209800" y="1203325"/>
            <a:ext cx="381000" cy="1587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224088" y="5622925"/>
            <a:ext cx="381000" cy="1587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7" idx="0"/>
          </p:cNvCxnSpPr>
          <p:nvPr/>
        </p:nvCxnSpPr>
        <p:spPr>
          <a:xfrm rot="16200000" flipH="1">
            <a:off x="2455862" y="2252663"/>
            <a:ext cx="1190625" cy="63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2"/>
          </p:cNvCxnSpPr>
          <p:nvPr/>
        </p:nvCxnSpPr>
        <p:spPr>
          <a:xfrm rot="5400000">
            <a:off x="2321719" y="4420394"/>
            <a:ext cx="1463675" cy="1587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3536950" y="102235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3581400" y="5486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Connector 37"/>
          <p:cNvCxnSpPr>
            <a:stCxn id="7" idx="3"/>
          </p:cNvCxnSpPr>
          <p:nvPr/>
        </p:nvCxnSpPr>
        <p:spPr>
          <a:xfrm>
            <a:off x="3549650" y="3270250"/>
            <a:ext cx="641350" cy="63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2892426" y="3357562"/>
            <a:ext cx="1998662" cy="111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86200" y="2362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86200" y="4357688"/>
            <a:ext cx="3048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840288" y="2324100"/>
            <a:ext cx="531812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05400" y="2057400"/>
            <a:ext cx="228600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05400" y="2328863"/>
            <a:ext cx="228600" cy="15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105400" y="2589213"/>
            <a:ext cx="228600" cy="15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840287" y="3284538"/>
            <a:ext cx="531813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05400" y="3017838"/>
            <a:ext cx="228600" cy="15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105400" y="3289300"/>
            <a:ext cx="228600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05400" y="3549650"/>
            <a:ext cx="228600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53000" y="4343400"/>
            <a:ext cx="228600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6142038" y="2825750"/>
            <a:ext cx="2849562" cy="1252538"/>
          </a:xfrm>
          <a:prstGeom prst="wedgeRoundRectCallout">
            <a:avLst>
              <a:gd name="adj1" fmla="val -78973"/>
              <a:gd name="adj2" fmla="val 22924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FF0000"/>
                </a:solidFill>
                <a:latin typeface="Arial Rounded MT Bold" pitchFamily="34" charset="0"/>
              </a:rPr>
              <a:t>Jabatan</a:t>
            </a:r>
            <a:r>
              <a:rPr lang="en-US" sz="1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itchFamily="34" charset="0"/>
              </a:rPr>
              <a:t>Fungsional</a:t>
            </a:r>
            <a:r>
              <a:rPr lang="en-US" sz="1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itchFamily="34" charset="0"/>
              </a:rPr>
              <a:t>Keterampilan</a:t>
            </a:r>
            <a:endParaRPr lang="en-US" sz="12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Penyelia</a:t>
            </a:r>
            <a:endParaRPr lang="en-US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Mahir</a:t>
            </a:r>
            <a:endParaRPr lang="en-US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Terampil</a:t>
            </a:r>
            <a:endParaRPr lang="en-US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Pemula</a:t>
            </a:r>
            <a:endParaRPr lang="en-US" sz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457200"/>
            <a:ext cx="4495800" cy="704855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  <a:effectLst>
            <a:outerShdw blurRad="203200" dist="381000" dir="2280000" rotWithShape="0">
              <a:srgbClr val="000000">
                <a:alpha val="38000"/>
              </a:srgbClr>
            </a:outerShdw>
          </a:effectLst>
          <a:scene3d>
            <a:camera prst="isometricOffAxis1Right"/>
            <a:lightRig rig="chilly" dir="t"/>
          </a:scene3d>
          <a:sp3d prstMaterial="metal">
            <a:bevelT w="146050" h="139700" prst="divot"/>
            <a:bevelB w="304800" h="36195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</a:rPr>
              <a:t>JABATAN ASN</a:t>
            </a:r>
            <a:endParaRPr lang="id-ID" sz="2800" b="1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1785926"/>
            <a:ext cx="1961696" cy="108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Jabatan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Administrasi</a:t>
            </a:r>
            <a:endParaRPr lang="id-ID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67304" y="3000372"/>
            <a:ext cx="1885496" cy="108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Jabatan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Fungsional</a:t>
            </a:r>
            <a:endParaRPr lang="id-ID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4277826"/>
            <a:ext cx="1933596" cy="108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Jabatan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Pimpinan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itchFamily="34" charset="0"/>
              </a:rPr>
              <a:t>Tinggi</a:t>
            </a:r>
            <a:endParaRPr lang="id-ID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109" name="Freeform 10"/>
          <p:cNvSpPr>
            <a:spLocks/>
          </p:cNvSpPr>
          <p:nvPr/>
        </p:nvSpPr>
        <p:spPr bwMode="gray">
          <a:xfrm flipH="1">
            <a:off x="500063" y="1643063"/>
            <a:ext cx="857250" cy="1071562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800000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10" name="Freeform 10"/>
          <p:cNvSpPr>
            <a:spLocks/>
          </p:cNvSpPr>
          <p:nvPr/>
        </p:nvSpPr>
        <p:spPr bwMode="gray">
          <a:xfrm flipH="1">
            <a:off x="500063" y="2857500"/>
            <a:ext cx="928687" cy="1071563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800000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11" name="Freeform 10"/>
          <p:cNvSpPr>
            <a:spLocks/>
          </p:cNvSpPr>
          <p:nvPr/>
        </p:nvSpPr>
        <p:spPr bwMode="gray">
          <a:xfrm flipH="1">
            <a:off x="500063" y="4143375"/>
            <a:ext cx="928687" cy="1071563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800000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657600" y="990600"/>
            <a:ext cx="5334000" cy="1676400"/>
          </a:xfrm>
          <a:prstGeom prst="wedgeRoundRectCallout">
            <a:avLst>
              <a:gd name="adj1" fmla="val -55058"/>
              <a:gd name="adj2" fmla="val 38283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165100" algn="l"/>
              </a:tabLst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Jabatan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Administrator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bertanggungjawab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memimpin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	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pelaksanaan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seluruh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kegiatan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pelayanan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publik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serta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adm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	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pemerintahan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pembangunan</a:t>
            </a:r>
            <a:endParaRPr lang="en-US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165100" algn="l"/>
              </a:tabLst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Jabatan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Pengawas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bertanggungjawab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mengendalikan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pelak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	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kegiatan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dilakukan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oleh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pejabat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pelaksana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177800" algn="l"/>
              </a:tabLst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Jabatan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Pelaksana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bertanggungjawab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melaksanakan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kegiatan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	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pelayanan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publik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serta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administrasi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pemerintahan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	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pembangunan</a:t>
            </a:r>
            <a:endParaRPr lang="en-US" sz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733800" y="2813050"/>
            <a:ext cx="2438400" cy="1252538"/>
          </a:xfrm>
          <a:prstGeom prst="wedgeRoundRectCallout">
            <a:avLst>
              <a:gd name="adj1" fmla="val -64336"/>
              <a:gd name="adj2" fmla="val 1363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FF0000"/>
                </a:solidFill>
                <a:latin typeface="Arial Rounded MT Bold" pitchFamily="34" charset="0"/>
              </a:rPr>
              <a:t>Jabatan</a:t>
            </a:r>
            <a:r>
              <a:rPr lang="en-US" sz="1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itchFamily="34" charset="0"/>
              </a:rPr>
              <a:t>Fungsional</a:t>
            </a:r>
            <a:r>
              <a:rPr lang="en-US" sz="1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itchFamily="34" charset="0"/>
              </a:rPr>
              <a:t>Keahlian</a:t>
            </a:r>
            <a:endParaRPr lang="en-US" sz="12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Ahli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Utama</a:t>
            </a:r>
            <a:endParaRPr lang="en-US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Ahli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Madya</a:t>
            </a:r>
            <a:endParaRPr lang="en-US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Ahli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Muda</a:t>
            </a:r>
            <a:endParaRPr lang="en-US" sz="1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Ahli</a:t>
            </a:r>
            <a:r>
              <a:rPr lang="en-US" sz="1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Rounded MT Bold" pitchFamily="34" charset="0"/>
              </a:rPr>
              <a:t>Pertama</a:t>
            </a:r>
            <a:endParaRPr lang="en-US" sz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grpSp>
        <p:nvGrpSpPr>
          <p:cNvPr id="4114" name="Group 24"/>
          <p:cNvGrpSpPr>
            <a:grpSpLocks/>
          </p:cNvGrpSpPr>
          <p:nvPr/>
        </p:nvGrpSpPr>
        <p:grpSpPr bwMode="auto">
          <a:xfrm>
            <a:off x="3581400" y="4240213"/>
            <a:ext cx="2743200" cy="762000"/>
            <a:chOff x="3581400" y="4343400"/>
            <a:chExt cx="2743200" cy="762000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3581400" y="4343400"/>
              <a:ext cx="2743200" cy="762000"/>
            </a:xfrm>
            <a:prstGeom prst="wedgeRoundRectCallout">
              <a:avLst>
                <a:gd name="adj1" fmla="val -56677"/>
                <a:gd name="adj2" fmla="val 6277"/>
                <a:gd name="adj3" fmla="val 16667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latin typeface="Arial Rounded MT Bold" pitchFamily="34" charset="0"/>
                </a:rPr>
                <a:t>Jabatan</a:t>
              </a:r>
              <a:r>
                <a:rPr lang="en-US" sz="1200" dirty="0" smtClean="0">
                  <a:latin typeface="Arial Rounded MT Bold" pitchFamily="34" charset="0"/>
                </a:rPr>
                <a:t>  </a:t>
              </a:r>
              <a:r>
                <a:rPr lang="en-US" sz="1200" dirty="0" err="1" smtClean="0">
                  <a:latin typeface="Arial Rounded MT Bold" pitchFamily="34" charset="0"/>
                </a:rPr>
                <a:t>Pimpinan</a:t>
              </a:r>
              <a:r>
                <a:rPr lang="en-US" sz="1200" dirty="0" smtClean="0">
                  <a:latin typeface="Arial Rounded MT Bold" pitchFamily="34" charset="0"/>
                </a:rPr>
                <a:t> </a:t>
              </a:r>
              <a:r>
                <a:rPr lang="en-US" sz="1200" dirty="0" err="1" smtClean="0">
                  <a:latin typeface="Arial Rounded MT Bold" pitchFamily="34" charset="0"/>
                </a:rPr>
                <a:t>Tinggi</a:t>
              </a:r>
              <a:r>
                <a:rPr lang="en-US" sz="1200" dirty="0" smtClean="0">
                  <a:latin typeface="Arial Rounded MT Bold" pitchFamily="34" charset="0"/>
                </a:rPr>
                <a:t> </a:t>
              </a:r>
              <a:r>
                <a:rPr lang="en-US" sz="1200" dirty="0" err="1" smtClean="0">
                  <a:latin typeface="Arial Rounded MT Bold" pitchFamily="34" charset="0"/>
                </a:rPr>
                <a:t>Utama</a:t>
              </a:r>
              <a:endParaRPr lang="en-US" sz="1200" dirty="0" smtClean="0">
                <a:latin typeface="Arial Rounded MT Bold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latin typeface="Arial Rounded MT Bold" pitchFamily="34" charset="0"/>
                </a:rPr>
                <a:t>Jabatan</a:t>
              </a:r>
              <a:r>
                <a:rPr lang="en-US" sz="1200" dirty="0" smtClean="0">
                  <a:latin typeface="Arial Rounded MT Bold" pitchFamily="34" charset="0"/>
                </a:rPr>
                <a:t> </a:t>
              </a:r>
              <a:r>
                <a:rPr lang="en-US" sz="1200" dirty="0" err="1" smtClean="0">
                  <a:latin typeface="Arial Rounded MT Bold" pitchFamily="34" charset="0"/>
                </a:rPr>
                <a:t>Pimpinan</a:t>
              </a:r>
              <a:r>
                <a:rPr lang="en-US" sz="1200" dirty="0" smtClean="0">
                  <a:latin typeface="Arial Rounded MT Bold" pitchFamily="34" charset="0"/>
                </a:rPr>
                <a:t> </a:t>
              </a:r>
              <a:r>
                <a:rPr lang="en-US" sz="1200" dirty="0" err="1" smtClean="0">
                  <a:latin typeface="Arial Rounded MT Bold" pitchFamily="34" charset="0"/>
                </a:rPr>
                <a:t>Tinggi</a:t>
              </a:r>
              <a:r>
                <a:rPr lang="en-US" sz="1200" dirty="0" smtClean="0">
                  <a:latin typeface="Arial Rounded MT Bold" pitchFamily="34" charset="0"/>
                </a:rPr>
                <a:t> </a:t>
              </a:r>
              <a:r>
                <a:rPr lang="en-US" sz="1200" dirty="0" err="1" smtClean="0">
                  <a:latin typeface="Arial Rounded MT Bold" pitchFamily="34" charset="0"/>
                </a:rPr>
                <a:t>Madya</a:t>
              </a:r>
              <a:endParaRPr lang="en-US" sz="1200" dirty="0" smtClean="0">
                <a:latin typeface="Arial Rounded MT Bold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 smtClean="0">
                  <a:latin typeface="Arial Rounded MT Bold" pitchFamily="34" charset="0"/>
                </a:rPr>
                <a:t>Jabatan</a:t>
              </a:r>
              <a:r>
                <a:rPr lang="en-US" sz="1200" dirty="0" smtClean="0">
                  <a:latin typeface="Arial Rounded MT Bold" pitchFamily="34" charset="0"/>
                </a:rPr>
                <a:t> </a:t>
              </a:r>
              <a:r>
                <a:rPr lang="en-US" sz="1200" dirty="0" err="1" smtClean="0">
                  <a:latin typeface="Arial Rounded MT Bold" pitchFamily="34" charset="0"/>
                </a:rPr>
                <a:t>Pimpinan</a:t>
              </a:r>
              <a:r>
                <a:rPr lang="en-US" sz="1200" dirty="0" smtClean="0">
                  <a:latin typeface="Arial Rounded MT Bold" pitchFamily="34" charset="0"/>
                </a:rPr>
                <a:t> </a:t>
              </a:r>
              <a:r>
                <a:rPr lang="en-US" sz="1200" dirty="0" err="1" smtClean="0">
                  <a:latin typeface="Arial Rounded MT Bold" pitchFamily="34" charset="0"/>
                </a:rPr>
                <a:t>Tinggi</a:t>
              </a:r>
              <a:r>
                <a:rPr lang="en-US" sz="1200" dirty="0" smtClean="0">
                  <a:latin typeface="Arial Rounded MT Bold" pitchFamily="34" charset="0"/>
                </a:rPr>
                <a:t> </a:t>
              </a:r>
              <a:r>
                <a:rPr lang="en-US" sz="1200" dirty="0" err="1" smtClean="0">
                  <a:latin typeface="Arial Rounded MT Bold" pitchFamily="34" charset="0"/>
                </a:rPr>
                <a:t>Pratama</a:t>
              </a:r>
              <a:endParaRPr lang="en-US" sz="1200" dirty="0" smtClean="0">
                <a:latin typeface="Arial Rounded MT Bold" pitchFamily="34" charset="0"/>
              </a:endParaRPr>
            </a:p>
          </p:txBody>
        </p:sp>
        <p:sp>
          <p:nvSpPr>
            <p:cNvPr id="23" name="Right Brace 22"/>
            <p:cNvSpPr/>
            <p:nvPr/>
          </p:nvSpPr>
          <p:spPr>
            <a:xfrm>
              <a:off x="6172200" y="4495800"/>
              <a:ext cx="76200" cy="3048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Rounded Rectangular Callout 21"/>
          <p:cNvSpPr/>
          <p:nvPr/>
        </p:nvSpPr>
        <p:spPr>
          <a:xfrm>
            <a:off x="6400800" y="4691416"/>
            <a:ext cx="2667000" cy="457200"/>
          </a:xfrm>
          <a:prstGeom prst="wedgeRoundRectCallout">
            <a:avLst>
              <a:gd name="adj1" fmla="val -56530"/>
              <a:gd name="adj2" fmla="val -2101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latin typeface="Arial Rounded MT Bold" pitchFamily="34" charset="0"/>
              </a:rPr>
              <a:t>Dilakukan</a:t>
            </a:r>
            <a:r>
              <a:rPr lang="en-US" sz="1200" dirty="0" smtClean="0">
                <a:latin typeface="Arial Rounded MT Bold" pitchFamily="34" charset="0"/>
              </a:rPr>
              <a:t> PNS </a:t>
            </a:r>
            <a:r>
              <a:rPr lang="en-US" sz="1200" dirty="0" err="1" smtClean="0">
                <a:latin typeface="Arial Rounded MT Bold" pitchFamily="34" charset="0"/>
              </a:rPr>
              <a:t>antar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kab</a:t>
            </a:r>
            <a:r>
              <a:rPr lang="en-US" sz="1200" dirty="0" smtClean="0">
                <a:latin typeface="Arial Rounded MT Bold" pitchFamily="34" charset="0"/>
              </a:rPr>
              <a:t>/</a:t>
            </a:r>
            <a:r>
              <a:rPr lang="en-US" sz="1200" dirty="0" err="1" smtClean="0">
                <a:latin typeface="Arial Rounded MT Bold" pitchFamily="34" charset="0"/>
              </a:rPr>
              <a:t>kota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dalam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satu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provinsi</a:t>
            </a:r>
            <a:endParaRPr lang="en-US" sz="1200" dirty="0" smtClean="0">
              <a:latin typeface="Arial Rounded MT Bold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400800" y="4234216"/>
            <a:ext cx="2743200" cy="457200"/>
          </a:xfrm>
          <a:prstGeom prst="wedgeRoundRectCallout">
            <a:avLst>
              <a:gd name="adj1" fmla="val -54477"/>
              <a:gd name="adj2" fmla="val 1873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 Rounded MT Bold" pitchFamily="34" charset="0"/>
              </a:rPr>
              <a:t>Tingkat </a:t>
            </a:r>
            <a:r>
              <a:rPr lang="en-US" sz="1200" dirty="0" err="1" smtClean="0">
                <a:latin typeface="Arial Rounded MT Bold" pitchFamily="34" charset="0"/>
              </a:rPr>
              <a:t>Nasional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dpt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berasal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dari</a:t>
            </a:r>
            <a:r>
              <a:rPr lang="en-US" sz="1200" dirty="0" smtClean="0">
                <a:latin typeface="Arial Rounded MT Bold" pitchFamily="34" charset="0"/>
              </a:rPr>
              <a:t> non PNS </a:t>
            </a:r>
            <a:r>
              <a:rPr lang="en-US" sz="1200" dirty="0" err="1" smtClean="0">
                <a:latin typeface="Arial Rounded MT Bold" pitchFamily="34" charset="0"/>
              </a:rPr>
              <a:t>ditetapkan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oleh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Pansel</a:t>
            </a:r>
            <a:endParaRPr lang="en-US" sz="1200" dirty="0" smtClean="0">
              <a:latin typeface="Arial Rounded MT Bold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3581400" y="5010150"/>
            <a:ext cx="2819400" cy="1752600"/>
          </a:xfrm>
          <a:prstGeom prst="wedgeRoundRectCallout">
            <a:avLst>
              <a:gd name="adj1" fmla="val -50707"/>
              <a:gd name="adj2" fmla="val 806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latin typeface="Arial Rounded MT Bold" pitchFamily="34" charset="0"/>
              </a:rPr>
              <a:t>Syarat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Jabatan</a:t>
            </a:r>
            <a:r>
              <a:rPr lang="en-US" sz="1200" dirty="0" smtClean="0">
                <a:latin typeface="Arial Rounded MT Bold" pitchFamily="34" charset="0"/>
              </a:rPr>
              <a:t>  </a:t>
            </a:r>
            <a:r>
              <a:rPr lang="en-US" sz="1200" dirty="0" err="1" smtClean="0">
                <a:latin typeface="Arial Rounded MT Bold" pitchFamily="34" charset="0"/>
              </a:rPr>
              <a:t>Pimpinan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Tinggi</a:t>
            </a:r>
            <a:r>
              <a:rPr lang="en-US" sz="1200" dirty="0" smtClean="0">
                <a:latin typeface="Arial Rounded MT Bold" pitchFamily="34" charset="0"/>
              </a:rPr>
              <a:t> 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Kompetensi</a:t>
            </a:r>
            <a:endParaRPr lang="en-US" sz="1200" dirty="0" smtClean="0">
              <a:latin typeface="Arial Rounded MT Bold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Kualifikasi</a:t>
            </a:r>
            <a:endParaRPr lang="en-US" sz="1200" dirty="0" smtClean="0">
              <a:latin typeface="Arial Rounded MT Bold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Kepangkatan</a:t>
            </a:r>
            <a:endParaRPr lang="en-US" sz="1200" dirty="0" smtClean="0">
              <a:latin typeface="Arial Rounded MT Bold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Pendidikan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dan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Pelatiham</a:t>
            </a:r>
            <a:endParaRPr lang="en-US" sz="1200" dirty="0" smtClean="0">
              <a:latin typeface="Arial Rounded MT Bold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Rekam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jejak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jabatan</a:t>
            </a:r>
            <a:endParaRPr lang="en-US" sz="1200" dirty="0" smtClean="0">
              <a:latin typeface="Arial Rounded MT Bold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Integritas</a:t>
            </a:r>
            <a:endParaRPr lang="en-US" sz="1200" dirty="0" smtClean="0">
              <a:latin typeface="Arial Rounded MT Bold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Syarat</a:t>
            </a:r>
            <a:r>
              <a:rPr lang="en-US" sz="1200" dirty="0" smtClean="0">
                <a:latin typeface="Arial Rounded MT Bold" pitchFamily="34" charset="0"/>
              </a:rPr>
              <a:t> lain yang </a:t>
            </a:r>
            <a:r>
              <a:rPr lang="en-US" sz="1200" dirty="0" err="1" smtClean="0">
                <a:latin typeface="Arial Rounded MT Bold" pitchFamily="34" charset="0"/>
              </a:rPr>
              <a:t>dibutuhkan</a:t>
            </a:r>
            <a:endParaRPr lang="en-US" sz="1200" dirty="0" smtClean="0">
              <a:latin typeface="Arial Rounded MT Bold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2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1219200"/>
            <a:ext cx="2160000" cy="720000"/>
          </a:xfrm>
          <a:prstGeom prst="round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Rounded MT Bold" pitchFamily="34" charset="0"/>
              </a:rPr>
              <a:t>HAK</a:t>
            </a:r>
            <a:endParaRPr lang="id-ID" sz="1400" dirty="0">
              <a:latin typeface="Arial Rounded MT Bol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4071942"/>
            <a:ext cx="2160000" cy="720000"/>
          </a:xfrm>
          <a:prstGeom prst="round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Rounded MT Bold" pitchFamily="34" charset="0"/>
              </a:rPr>
              <a:t>KEWAJIBAN</a:t>
            </a:r>
            <a:endParaRPr lang="id-ID" sz="1400" dirty="0">
              <a:latin typeface="Arial Rounded MT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2938" y="357188"/>
            <a:ext cx="7858125" cy="6111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 Rounded MT Bold" pitchFamily="34" charset="0"/>
              </a:rPr>
              <a:t>HAK DAN KEWAJIBAN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4572000" y="4114800"/>
            <a:ext cx="4419600" cy="2209800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indent="-176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31775" algn="l"/>
              </a:tabLst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Setia</a:t>
            </a:r>
            <a:r>
              <a:rPr lang="en-US" sz="1400" dirty="0" smtClean="0">
                <a:latin typeface="Arial Rounded MT Bold" pitchFamily="34" charset="0"/>
              </a:rPr>
              <a:t> &amp; </a:t>
            </a:r>
            <a:r>
              <a:rPr lang="en-US" sz="1400" dirty="0" err="1" smtClean="0">
                <a:latin typeface="Arial Rounded MT Bold" pitchFamily="34" charset="0"/>
              </a:rPr>
              <a:t>taat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pada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Pancasila</a:t>
            </a:r>
            <a:r>
              <a:rPr lang="en-US" sz="1400" dirty="0" smtClean="0">
                <a:latin typeface="Arial Rounded MT Bold" pitchFamily="34" charset="0"/>
              </a:rPr>
              <a:t>, UUD ‘45, NKRI &amp; 	</a:t>
            </a:r>
            <a:r>
              <a:rPr lang="en-US" sz="1400" dirty="0" err="1" smtClean="0">
                <a:latin typeface="Arial Rounded MT Bold" pitchFamily="34" charset="0"/>
              </a:rPr>
              <a:t>pemerintahan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yg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sah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 err="1" smtClean="0">
                <a:latin typeface="Arial Rounded MT Bold" pitchFamily="34" charset="0"/>
              </a:rPr>
              <a:t>Menjaga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persatuan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kesatuan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bangsa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31775" algn="l"/>
              </a:tabLst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Melaksanakan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kebijakan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dirumuskan</a:t>
            </a:r>
            <a:r>
              <a:rPr lang="en-US" sz="1400" dirty="0" smtClean="0">
                <a:latin typeface="Arial Rounded MT Bold" pitchFamily="34" charset="0"/>
              </a:rPr>
              <a:t> 	</a:t>
            </a:r>
            <a:r>
              <a:rPr lang="en-US" sz="1400" dirty="0" err="1" smtClean="0">
                <a:latin typeface="Arial Rounded MT Bold" pitchFamily="34" charset="0"/>
              </a:rPr>
              <a:t>pejabat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pemerintah</a:t>
            </a:r>
            <a:r>
              <a:rPr lang="en-US" sz="1400" dirty="0" smtClean="0">
                <a:latin typeface="Arial Rounded MT Bold" pitchFamily="34" charset="0"/>
              </a:rPr>
              <a:t> yang </a:t>
            </a:r>
            <a:r>
              <a:rPr lang="en-US" sz="1400" dirty="0" err="1" smtClean="0">
                <a:latin typeface="Arial Rounded MT Bold" pitchFamily="34" charset="0"/>
              </a:rPr>
              <a:t>berwenang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Mentaati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ketentuan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peraturan</a:t>
            </a:r>
            <a:r>
              <a:rPr lang="en-US" sz="1400" dirty="0" smtClean="0">
                <a:latin typeface="Arial Rounded MT Bold" pitchFamily="34" charset="0"/>
              </a:rPr>
              <a:t> per-UU-an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Menunjukkan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integritas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keteladanan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 err="1" smtClean="0">
                <a:latin typeface="Arial Rounded MT Bold" pitchFamily="34" charset="0"/>
              </a:rPr>
              <a:t>Menyimpan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rahasia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Bersedia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ditempatkan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diseluruh</a:t>
            </a:r>
            <a:r>
              <a:rPr lang="en-US" sz="1400" dirty="0" smtClean="0">
                <a:latin typeface="Arial Rounded MT Bold" pitchFamily="34" charset="0"/>
              </a:rPr>
              <a:t> NKRI </a:t>
            </a:r>
            <a:endParaRPr lang="id-ID" sz="1400" dirty="0" smtClean="0">
              <a:latin typeface="Arial Rounded MT Bold" pitchFamily="34" charset="0"/>
            </a:endParaRPr>
          </a:p>
        </p:txBody>
      </p:sp>
      <p:sp>
        <p:nvSpPr>
          <p:cNvPr id="5126" name="Freeform 10"/>
          <p:cNvSpPr>
            <a:spLocks/>
          </p:cNvSpPr>
          <p:nvPr/>
        </p:nvSpPr>
        <p:spPr bwMode="gray">
          <a:xfrm rot="19861157" flipH="1">
            <a:off x="3733800" y="4967288"/>
            <a:ext cx="819150" cy="500062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648200" y="1143000"/>
            <a:ext cx="3733800" cy="1447800"/>
          </a:xfrm>
          <a:prstGeom prst="flowChart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Gaji</a:t>
            </a:r>
            <a:r>
              <a:rPr lang="en-US" sz="1400" dirty="0" smtClean="0">
                <a:latin typeface="Arial Rounded MT Bold" pitchFamily="34" charset="0"/>
              </a:rPr>
              <a:t>, </a:t>
            </a:r>
            <a:r>
              <a:rPr lang="en-US" sz="1400" dirty="0" err="1" smtClean="0">
                <a:latin typeface="Arial Rounded MT Bold" pitchFamily="34" charset="0"/>
              </a:rPr>
              <a:t>tunjangan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fasilitas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Cuti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Jaminan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pensiun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jaminan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hari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tua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Perlindungan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Pengembangan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kompetensi</a:t>
            </a:r>
            <a:endParaRPr lang="id-ID" sz="1400" dirty="0" smtClean="0">
              <a:latin typeface="Arial Rounded MT Bold" pitchFamily="34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1071563" y="1905000"/>
            <a:ext cx="863600" cy="64293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 flipH="1">
            <a:off x="1071563" y="4714875"/>
            <a:ext cx="863600" cy="64293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648200" y="2743200"/>
            <a:ext cx="3733800" cy="1079500"/>
          </a:xfrm>
          <a:prstGeom prst="flowChart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Gaji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dan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tunjangan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Cuti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Perlindungan</a:t>
            </a:r>
            <a:endParaRPr lang="en-US" sz="1400" dirty="0" smtClean="0">
              <a:latin typeface="Arial Rounded MT Bold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Pengembangan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sz="1400" dirty="0" err="1" smtClean="0">
                <a:latin typeface="Arial Rounded MT Bold" pitchFamily="34" charset="0"/>
              </a:rPr>
              <a:t>kompetensi</a:t>
            </a:r>
            <a:endParaRPr lang="id-ID" sz="1400" dirty="0" smtClean="0">
              <a:latin typeface="Arial Rounded MT Bold" pitchFamily="34" charset="0"/>
            </a:endParaRPr>
          </a:p>
        </p:txBody>
      </p:sp>
      <p:sp>
        <p:nvSpPr>
          <p:cNvPr id="5131" name="Freeform 10"/>
          <p:cNvSpPr>
            <a:spLocks/>
          </p:cNvSpPr>
          <p:nvPr/>
        </p:nvSpPr>
        <p:spPr bwMode="gray">
          <a:xfrm rot="19969881" flipH="1">
            <a:off x="3505200" y="3111500"/>
            <a:ext cx="1066800" cy="500063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132" name="Freeform 10"/>
          <p:cNvSpPr>
            <a:spLocks/>
          </p:cNvSpPr>
          <p:nvPr/>
        </p:nvSpPr>
        <p:spPr bwMode="gray">
          <a:xfrm rot="19570345" flipH="1">
            <a:off x="3506788" y="1914525"/>
            <a:ext cx="1006475" cy="500063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gray">
          <a:xfrm flipH="1">
            <a:off x="1071563" y="2928938"/>
            <a:ext cx="863600" cy="64293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2000232" y="1981200"/>
            <a:ext cx="1504968" cy="72000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-176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PNS</a:t>
            </a:r>
            <a:endParaRPr lang="id-ID" sz="1400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1982248" y="3143248"/>
            <a:ext cx="1522952" cy="72000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-176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PPPK</a:t>
            </a:r>
            <a:endParaRPr lang="id-ID" sz="1400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1981200" y="4852140"/>
            <a:ext cx="1676400" cy="72000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-176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PNS DAN PPPK</a:t>
            </a:r>
            <a:endParaRPr lang="id-ID" sz="1400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3692856" y="533400"/>
            <a:ext cx="1676400" cy="457200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KELEMBAGAAN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2456" y="1447800"/>
            <a:ext cx="1447800" cy="520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KEMENPAN &amp; RB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152400" y="1981200"/>
            <a:ext cx="2133600" cy="3048000"/>
          </a:xfrm>
          <a:prstGeom prst="upArrowCallout">
            <a:avLst>
              <a:gd name="adj1" fmla="val 10074"/>
              <a:gd name="adj2" fmla="val 15618"/>
              <a:gd name="adj3" fmla="val 11354"/>
              <a:gd name="adj4" fmla="val 904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tabLst>
                <a:tab pos="109538" algn="l"/>
              </a:tabLst>
              <a:defRPr/>
            </a:pPr>
            <a:r>
              <a:rPr lang="en-US" sz="1400" dirty="0"/>
              <a:t> 	</a:t>
            </a:r>
            <a:r>
              <a:rPr lang="en-US" sz="1400" dirty="0" err="1"/>
              <a:t>Menyelenggarakan</a:t>
            </a:r>
            <a:r>
              <a:rPr lang="en-US" sz="1400" dirty="0"/>
              <a:t> 	</a:t>
            </a:r>
            <a:r>
              <a:rPr lang="en-US" sz="1400" dirty="0" err="1"/>
              <a:t>urusan</a:t>
            </a:r>
            <a:r>
              <a:rPr lang="en-US" sz="1400" dirty="0"/>
              <a:t> </a:t>
            </a:r>
            <a:r>
              <a:rPr lang="en-US" sz="1400" dirty="0" err="1"/>
              <a:t>pemerintahan</a:t>
            </a:r>
            <a:r>
              <a:rPr lang="en-US" sz="1400" dirty="0"/>
              <a:t> 	</a:t>
            </a:r>
            <a:r>
              <a:rPr lang="en-US" sz="1400" dirty="0" err="1"/>
              <a:t>dibidang</a:t>
            </a:r>
            <a:r>
              <a:rPr lang="en-US" sz="1400" dirty="0"/>
              <a:t> </a:t>
            </a:r>
            <a:r>
              <a:rPr lang="en-US" sz="1400" dirty="0" err="1"/>
              <a:t>pendayagunaan</a:t>
            </a:r>
            <a:r>
              <a:rPr lang="en-US" sz="1400" dirty="0"/>
              <a:t> 	</a:t>
            </a:r>
            <a:r>
              <a:rPr lang="en-US" sz="1400" dirty="0" err="1"/>
              <a:t>aparatur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endParaRPr lang="en-US" sz="1400" dirty="0"/>
          </a:p>
          <a:p>
            <a:pPr>
              <a:buFontTx/>
              <a:buChar char="-"/>
              <a:tabLst>
                <a:tab pos="109538" algn="l"/>
              </a:tabLst>
              <a:defRPr/>
            </a:pPr>
            <a:r>
              <a:rPr lang="en-US" sz="1400" dirty="0"/>
              <a:t> 	</a:t>
            </a:r>
            <a:r>
              <a:rPr lang="en-US" sz="1400" dirty="0" err="1"/>
              <a:t>kewenangan</a:t>
            </a:r>
            <a:r>
              <a:rPr lang="en-US" sz="1400" dirty="0"/>
              <a:t> </a:t>
            </a:r>
            <a:r>
              <a:rPr lang="en-US" sz="1400" dirty="0" err="1"/>
              <a:t>perumusan</a:t>
            </a:r>
            <a:r>
              <a:rPr lang="en-US" sz="1400" dirty="0"/>
              <a:t> 	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penetapan</a:t>
            </a:r>
            <a:r>
              <a:rPr lang="en-US" sz="1400" dirty="0"/>
              <a:t> </a:t>
            </a:r>
            <a:r>
              <a:rPr lang="en-US" sz="1400" dirty="0" err="1"/>
              <a:t>kebijakan</a:t>
            </a:r>
            <a:r>
              <a:rPr lang="en-US" sz="1400" dirty="0"/>
              <a:t> </a:t>
            </a:r>
          </a:p>
          <a:p>
            <a:pPr>
              <a:buFontTx/>
              <a:buChar char="-"/>
              <a:tabLst>
                <a:tab pos="109538" algn="l"/>
              </a:tabLst>
              <a:defRPr/>
            </a:pPr>
            <a:r>
              <a:rPr lang="en-US" sz="1400" dirty="0"/>
              <a:t> 	</a:t>
            </a:r>
            <a:r>
              <a:rPr lang="en-US" sz="1400" dirty="0" err="1"/>
              <a:t>Koordinasi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	</a:t>
            </a:r>
            <a:r>
              <a:rPr lang="en-US" sz="1400" dirty="0" err="1"/>
              <a:t>sinkronisasi</a:t>
            </a:r>
            <a:r>
              <a:rPr lang="en-US" sz="1400" dirty="0"/>
              <a:t> </a:t>
            </a:r>
            <a:r>
              <a:rPr lang="en-US" sz="1400" dirty="0" err="1"/>
              <a:t>kebijakan</a:t>
            </a:r>
            <a:endParaRPr lang="en-US" sz="1400" dirty="0"/>
          </a:p>
          <a:p>
            <a:pPr>
              <a:buFontTx/>
              <a:buChar char="-"/>
              <a:tabLst>
                <a:tab pos="109538" algn="l"/>
              </a:tabLst>
              <a:defRPr/>
            </a:pPr>
            <a:r>
              <a:rPr lang="en-US" sz="1400" dirty="0"/>
              <a:t> 	</a:t>
            </a:r>
            <a:r>
              <a:rPr lang="en-US" sz="1400" dirty="0" err="1"/>
              <a:t>Pengawasan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	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kebijakan</a:t>
            </a:r>
            <a:r>
              <a:rPr lang="en-US" sz="1400" dirty="0"/>
              <a:t> 	ASN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5472" y="1524000"/>
            <a:ext cx="1447800" cy="4446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KASN</a:t>
            </a:r>
          </a:p>
        </p:txBody>
      </p:sp>
      <p:sp>
        <p:nvSpPr>
          <p:cNvPr id="9" name="Up Arrow Callout 8"/>
          <p:cNvSpPr/>
          <p:nvPr/>
        </p:nvSpPr>
        <p:spPr>
          <a:xfrm>
            <a:off x="2397125" y="1981200"/>
            <a:ext cx="2133600" cy="3048000"/>
          </a:xfrm>
          <a:prstGeom prst="upArrowCallout">
            <a:avLst>
              <a:gd name="adj1" fmla="val 10074"/>
              <a:gd name="adj2" fmla="val 15618"/>
              <a:gd name="adj3" fmla="val 11354"/>
              <a:gd name="adj4" fmla="val 904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Kewenangan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monitoring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evaluasi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pelaksanaan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kebijakan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manajemen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ASN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menjamin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merit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pengawasan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terhadap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penerapan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asas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kode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etik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kode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perilaku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ASN</a:t>
            </a:r>
          </a:p>
          <a:p>
            <a:pPr algn="ctr">
              <a:defRPr/>
            </a:pP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96216" y="1524000"/>
            <a:ext cx="1447800" cy="4446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4641850" y="1981200"/>
            <a:ext cx="2133600" cy="3048000"/>
          </a:xfrm>
          <a:prstGeom prst="upArrowCallout">
            <a:avLst>
              <a:gd name="adj1" fmla="val 10074"/>
              <a:gd name="adj2" fmla="val 15618"/>
              <a:gd name="adj3" fmla="val 11354"/>
              <a:gd name="adj4" fmla="val 904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tabLst>
                <a:tab pos="109538" algn="l"/>
              </a:tabLst>
              <a:defRPr/>
            </a:pP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Kewenangan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pengkajian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kebijakan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manajemen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ASN</a:t>
            </a:r>
          </a:p>
          <a:p>
            <a:pPr>
              <a:buFontTx/>
              <a:buChar char="-"/>
              <a:tabLst>
                <a:tab pos="109538" algn="l"/>
              </a:tabLst>
              <a:defRPr/>
            </a:pP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Pembinaan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penyelenggaraan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pendidikan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pelatihan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29896" y="1524000"/>
            <a:ext cx="1447800" cy="4446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BKN</a:t>
            </a:r>
          </a:p>
        </p:txBody>
      </p:sp>
      <p:sp>
        <p:nvSpPr>
          <p:cNvPr id="13" name="Up Arrow Callout 12"/>
          <p:cNvSpPr/>
          <p:nvPr/>
        </p:nvSpPr>
        <p:spPr>
          <a:xfrm>
            <a:off x="6875463" y="1981200"/>
            <a:ext cx="2133600" cy="3048000"/>
          </a:xfrm>
          <a:prstGeom prst="upArrowCallout">
            <a:avLst>
              <a:gd name="adj1" fmla="val 10074"/>
              <a:gd name="adj2" fmla="val 15618"/>
              <a:gd name="adj3" fmla="val 11354"/>
              <a:gd name="adj4" fmla="val 904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tabLst>
                <a:tab pos="109538" algn="l"/>
              </a:tabLst>
              <a:defRPr/>
            </a:pP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Kewenangan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penyelenggaraan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manajemen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ASN</a:t>
            </a:r>
          </a:p>
          <a:p>
            <a:pPr>
              <a:buFontTx/>
              <a:buChar char="-"/>
              <a:tabLst>
                <a:tab pos="109538" algn="l"/>
              </a:tabLst>
              <a:defRPr/>
            </a:pP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Pengawasan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pengendalian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pelaksanaan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prosedur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kriteria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manajemen</a:t>
            </a: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ASN</a:t>
            </a:r>
          </a:p>
          <a:p>
            <a:pPr>
              <a:defRPr/>
            </a:pPr>
            <a:r>
              <a:rPr lang="en-US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81200" y="5272088"/>
            <a:ext cx="31242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KEANGGOTAAN KASN</a:t>
            </a:r>
          </a:p>
          <a:p>
            <a:pPr>
              <a:buFontTx/>
              <a:buChar char="-"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anggota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50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S2</a:t>
            </a:r>
          </a:p>
          <a:p>
            <a:pPr>
              <a:buFontTx/>
              <a:buChar char="-"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diangkat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jabatan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ghtning Bolt 14"/>
          <p:cNvSpPr/>
          <p:nvPr/>
        </p:nvSpPr>
        <p:spPr>
          <a:xfrm>
            <a:off x="3200400" y="4953000"/>
            <a:ext cx="457200" cy="381000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95800" y="9906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00138" y="1189038"/>
            <a:ext cx="6934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052513" y="1268413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562600" y="1268413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3352800" y="1268413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862888" y="1268413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066800"/>
            <a:ext cx="8229600" cy="541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>
              <a:buFontTx/>
              <a:buChar char="-"/>
              <a:tabLst>
                <a:tab pos="177800" algn="l"/>
              </a:tabLst>
              <a:defRPr/>
            </a:pPr>
            <a:r>
              <a:rPr lang="en-US" sz="2200" b="1" dirty="0"/>
              <a:t> </a:t>
            </a:r>
            <a:r>
              <a:rPr lang="id-ID" sz="2200" b="1" dirty="0" smtClean="0"/>
              <a:t>Manajemen ASN berdasarkan sistem merit adalah kebijakan manajemen ASN berdasarkan pada kualifikasi, kompetensi dan kinerja tanpa diskriminasi.</a:t>
            </a:r>
          </a:p>
          <a:p>
            <a:pPr marL="179388" indent="-179388">
              <a:buFontTx/>
              <a:buChar char="-"/>
              <a:tabLst>
                <a:tab pos="177800" algn="l"/>
              </a:tabLst>
              <a:defRPr/>
            </a:pPr>
            <a:r>
              <a:rPr lang="id-ID" sz="2200" b="1" dirty="0" smtClean="0"/>
              <a:t>Kriteria sistem merit:</a:t>
            </a:r>
          </a:p>
          <a:p>
            <a:pPr marL="455613" lvl="1" indent="-276225">
              <a:buFont typeface="Wingdings" pitchFamily="2" charset="2"/>
              <a:buChar char="§"/>
              <a:defRPr/>
            </a:pPr>
            <a:r>
              <a:rPr lang="id-ID" sz="2200" b="1" dirty="0" smtClean="0"/>
              <a:t>Seluruh jabatan sudah memiliki standar kompetensi jabatan;</a:t>
            </a:r>
          </a:p>
          <a:p>
            <a:pPr marL="455613" lvl="1" indent="-276225">
              <a:buFont typeface="Wingdings" pitchFamily="2" charset="2"/>
              <a:buChar char="§"/>
              <a:defRPr/>
            </a:pPr>
            <a:r>
              <a:rPr lang="id-ID" sz="2200" b="1" dirty="0" smtClean="0"/>
              <a:t>Perencanaan kebutuhan pegawai sesuai dengan kerja;</a:t>
            </a:r>
          </a:p>
          <a:p>
            <a:pPr marL="455613" lvl="1" indent="-276225">
              <a:buFont typeface="Wingdings" pitchFamily="2" charset="2"/>
              <a:buChar char="§"/>
              <a:defRPr/>
            </a:pPr>
            <a:r>
              <a:rPr lang="id-ID" sz="2200" b="1" dirty="0" smtClean="0"/>
              <a:t>Pelaksanaan seleksi dan promosi dilakukan secara terbuka;</a:t>
            </a:r>
          </a:p>
          <a:p>
            <a:pPr marL="455613" lvl="1" indent="-276225">
              <a:buFont typeface="Wingdings" pitchFamily="2" charset="2"/>
              <a:buChar char="§"/>
              <a:defRPr/>
            </a:pPr>
            <a:r>
              <a:rPr lang="id-ID" sz="2200" b="1" dirty="0" smtClean="0"/>
              <a:t>Memiliki manajemen karir (promosi, pengembangan pola karir dan rencana suksesi yang diperoleh dari manajemen talenta;</a:t>
            </a:r>
          </a:p>
          <a:p>
            <a:pPr marL="455613" lvl="1" indent="-276225">
              <a:buFont typeface="Wingdings" pitchFamily="2" charset="2"/>
              <a:buChar char="§"/>
              <a:defRPr/>
            </a:pPr>
            <a:r>
              <a:rPr lang="id-ID" sz="2200" b="1" dirty="0" smtClean="0"/>
              <a:t>Memberikan penghargaan dan sanksi atas penilaian kinerja;</a:t>
            </a:r>
          </a:p>
          <a:p>
            <a:pPr marL="455613" lvl="1" indent="-276225">
              <a:buFont typeface="Wingdings" pitchFamily="2" charset="2"/>
              <a:buChar char="§"/>
              <a:defRPr/>
            </a:pPr>
            <a:r>
              <a:rPr lang="id-ID" sz="2200" b="1" dirty="0" smtClean="0"/>
              <a:t>Mempunyai kode etik dan perilaku;</a:t>
            </a:r>
          </a:p>
          <a:p>
            <a:pPr marL="455613" lvl="1" indent="-276225">
              <a:buFont typeface="Wingdings" pitchFamily="2" charset="2"/>
              <a:buChar char="§"/>
              <a:defRPr/>
            </a:pPr>
            <a:r>
              <a:rPr lang="id-ID" sz="2200" b="1" smtClean="0"/>
              <a:t>Kesempatan pengembangan </a:t>
            </a:r>
            <a:r>
              <a:rPr lang="id-ID" sz="2200" b="1" dirty="0" smtClean="0"/>
              <a:t>kompetensi;</a:t>
            </a:r>
          </a:p>
          <a:p>
            <a:pPr marL="455613" lvl="1" indent="-276225">
              <a:buFont typeface="Wingdings" pitchFamily="2" charset="2"/>
              <a:buChar char="§"/>
              <a:defRPr/>
            </a:pPr>
            <a:r>
              <a:rPr lang="id-ID" sz="2200" b="1" dirty="0" smtClean="0"/>
              <a:t>Perlindungan kepada pegawai;</a:t>
            </a:r>
          </a:p>
          <a:p>
            <a:pPr marL="455613" lvl="1" indent="-276225">
              <a:buFont typeface="Wingdings" pitchFamily="2" charset="2"/>
              <a:buChar char="§"/>
              <a:defRPr/>
            </a:pPr>
            <a:r>
              <a:rPr lang="id-ID" sz="2200" b="1" dirty="0" smtClean="0"/>
              <a:t>Memiliki sistem informasi berbasis kompetensi yang terintegrasi.</a:t>
            </a:r>
            <a:endParaRPr lang="en-US" sz="2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362200" y="277813"/>
            <a:ext cx="4191000" cy="7127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 smtClean="0"/>
              <a:t>SISTEM MERIT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USER\Pictures\abstract-purple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362200" y="277813"/>
            <a:ext cx="4191000" cy="71278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46695" y="304800"/>
            <a:ext cx="3630305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MANAJEMEN PNS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1143000"/>
            <a:ext cx="7924800" cy="9144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179388" indent="-179388">
              <a:buFontTx/>
              <a:buChar char="-"/>
              <a:tabLst>
                <a:tab pos="179388" algn="l"/>
              </a:tabLst>
              <a:defRPr/>
            </a:pPr>
            <a:r>
              <a:rPr lang="en-US" b="1" dirty="0"/>
              <a:t> </a:t>
            </a:r>
            <a:r>
              <a:rPr lang="id-ID" b="1" dirty="0" smtClean="0"/>
              <a:t>Manajemen PNS adalah pengelolaan PNS untuk menghasilkan PNS yang profesional, memiliki nilai dasar, etika profesi, bebas dari intervensi politik dan bersih dari praktek KKN.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04800" y="2209800"/>
            <a:ext cx="44958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PENYUSUNAN DAN PENETAPAN KEBUTUHAN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2743200"/>
            <a:ext cx="7696200" cy="12954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Instansi</a:t>
            </a:r>
            <a:r>
              <a:rPr lang="en-US" sz="1600" b="1" dirty="0"/>
              <a:t> </a:t>
            </a:r>
            <a:r>
              <a:rPr lang="en-US" sz="1600" b="1" dirty="0" err="1"/>
              <a:t>wajib</a:t>
            </a:r>
            <a:r>
              <a:rPr lang="en-US" sz="1600" b="1" dirty="0"/>
              <a:t> </a:t>
            </a:r>
            <a:r>
              <a:rPr lang="en-US" sz="1600" b="1" dirty="0" err="1"/>
              <a:t>menyusun</a:t>
            </a:r>
            <a:r>
              <a:rPr lang="en-US" sz="1600" b="1" dirty="0"/>
              <a:t> </a:t>
            </a:r>
            <a:r>
              <a:rPr lang="en-US" sz="1600" b="1" dirty="0" err="1"/>
              <a:t>kebutuhan</a:t>
            </a:r>
            <a:r>
              <a:rPr lang="en-US" sz="1600" b="1" dirty="0"/>
              <a:t> </a:t>
            </a:r>
            <a:r>
              <a:rPr lang="en-US" sz="1600" b="1" dirty="0" err="1"/>
              <a:t>jumlah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jabatan</a:t>
            </a:r>
            <a:r>
              <a:rPr lang="en-US" sz="1600" b="1" dirty="0"/>
              <a:t> PNS </a:t>
            </a:r>
            <a:r>
              <a:rPr lang="en-US" sz="1600" b="1" dirty="0" err="1"/>
              <a:t>berdasarakan</a:t>
            </a:r>
            <a:r>
              <a:rPr lang="en-US" sz="1600" b="1" dirty="0"/>
              <a:t> 	</a:t>
            </a:r>
            <a:r>
              <a:rPr lang="en-US" sz="1600" b="1" dirty="0" err="1"/>
              <a:t>analisis</a:t>
            </a:r>
            <a:r>
              <a:rPr lang="en-US" sz="1600" b="1" dirty="0"/>
              <a:t> </a:t>
            </a:r>
            <a:r>
              <a:rPr lang="en-US" sz="1600" b="1" dirty="0" err="1"/>
              <a:t>jabatan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analisis</a:t>
            </a:r>
            <a:r>
              <a:rPr lang="en-US" sz="1600" b="1" dirty="0"/>
              <a:t> </a:t>
            </a:r>
            <a:r>
              <a:rPr lang="en-US" sz="1600" b="1" dirty="0" err="1"/>
              <a:t>beban</a:t>
            </a:r>
            <a:r>
              <a:rPr lang="en-US" sz="1600" b="1" dirty="0"/>
              <a:t> </a:t>
            </a:r>
            <a:r>
              <a:rPr lang="en-US" sz="1600" b="1" dirty="0" err="1"/>
              <a:t>kerja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Kebutuhan</a:t>
            </a:r>
            <a:r>
              <a:rPr lang="en-US" sz="1600" b="1" dirty="0"/>
              <a:t> </a:t>
            </a:r>
            <a:r>
              <a:rPr lang="en-US" sz="1600" b="1" dirty="0" err="1"/>
              <a:t>jumlah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jabatan</a:t>
            </a:r>
            <a:r>
              <a:rPr lang="en-US" sz="1600" b="1" dirty="0"/>
              <a:t> </a:t>
            </a:r>
            <a:r>
              <a:rPr lang="en-US" sz="1600" b="1" dirty="0" err="1"/>
              <a:t>dilakukan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jangka</a:t>
            </a:r>
            <a:r>
              <a:rPr lang="en-US" sz="1600" b="1" dirty="0"/>
              <a:t> </a:t>
            </a:r>
            <a:r>
              <a:rPr lang="en-US" sz="1600" b="1" dirty="0" err="1"/>
              <a:t>waktu</a:t>
            </a:r>
            <a:r>
              <a:rPr lang="en-US" sz="1600" b="1" dirty="0"/>
              <a:t> 5 </a:t>
            </a:r>
            <a:r>
              <a:rPr lang="en-US" sz="1600" b="1" dirty="0" err="1"/>
              <a:t>tahun</a:t>
            </a:r>
            <a:r>
              <a:rPr lang="en-US" sz="1600" b="1" dirty="0"/>
              <a:t> yang 	</a:t>
            </a:r>
            <a:r>
              <a:rPr lang="en-US" sz="1600" b="1" dirty="0" err="1"/>
              <a:t>diperinci</a:t>
            </a:r>
            <a:r>
              <a:rPr lang="en-US" sz="1600" b="1" dirty="0"/>
              <a:t> per 1 (</a:t>
            </a:r>
            <a:r>
              <a:rPr lang="en-US" sz="1600" b="1" dirty="0" err="1"/>
              <a:t>satu</a:t>
            </a:r>
            <a:r>
              <a:rPr lang="en-US" sz="1600" b="1" dirty="0"/>
              <a:t>) </a:t>
            </a:r>
            <a:r>
              <a:rPr lang="en-US" sz="1600" b="1" dirty="0" err="1"/>
              <a:t>tahun</a:t>
            </a:r>
            <a:r>
              <a:rPr lang="en-US" sz="1600" b="1" dirty="0"/>
              <a:t> </a:t>
            </a:r>
            <a:r>
              <a:rPr lang="en-US" sz="1600" b="1" dirty="0" err="1"/>
              <a:t>berdasarkan</a:t>
            </a:r>
            <a:r>
              <a:rPr lang="en-US" sz="1600" b="1" dirty="0"/>
              <a:t> </a:t>
            </a:r>
            <a:r>
              <a:rPr lang="en-US" sz="1600" b="1" dirty="0" err="1"/>
              <a:t>prioritas</a:t>
            </a:r>
            <a:r>
              <a:rPr lang="en-US" sz="1600" b="1" dirty="0"/>
              <a:t> </a:t>
            </a:r>
            <a:r>
              <a:rPr lang="en-US" sz="1600" b="1" dirty="0" err="1"/>
              <a:t>kebutuhan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304800" y="4191000"/>
            <a:ext cx="22098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PENGADAAN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4876800"/>
            <a:ext cx="7713663" cy="167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Didasarkan</a:t>
            </a:r>
            <a:r>
              <a:rPr lang="en-US" sz="1600" b="1" dirty="0"/>
              <a:t> </a:t>
            </a:r>
            <a:r>
              <a:rPr lang="en-US" sz="1600" b="1" dirty="0" err="1"/>
              <a:t>pada</a:t>
            </a:r>
            <a:r>
              <a:rPr lang="en-US" sz="1600" b="1" dirty="0"/>
              <a:t> </a:t>
            </a:r>
            <a:r>
              <a:rPr lang="en-US" sz="1600" b="1" dirty="0" err="1"/>
              <a:t>penetapan</a:t>
            </a:r>
            <a:r>
              <a:rPr lang="en-US" sz="1600" b="1" dirty="0"/>
              <a:t> </a:t>
            </a:r>
            <a:r>
              <a:rPr lang="en-US" sz="1600" b="1" dirty="0" err="1"/>
              <a:t>kebutuhan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Dilakukan</a:t>
            </a:r>
            <a:r>
              <a:rPr lang="en-US" sz="1600" b="1" dirty="0"/>
              <a:t> </a:t>
            </a:r>
            <a:r>
              <a:rPr lang="en-US" sz="1600" b="1" dirty="0" err="1"/>
              <a:t>melalui</a:t>
            </a:r>
            <a:r>
              <a:rPr lang="en-US" sz="1600" b="1" dirty="0"/>
              <a:t> </a:t>
            </a:r>
            <a:r>
              <a:rPr lang="en-US" sz="1600" b="1" dirty="0" err="1"/>
              <a:t>tahapan</a:t>
            </a:r>
            <a:r>
              <a:rPr lang="en-US" sz="1600" b="1" dirty="0"/>
              <a:t> </a:t>
            </a:r>
            <a:r>
              <a:rPr lang="en-US" sz="1600" b="1" dirty="0" err="1"/>
              <a:t>perencanaan</a:t>
            </a:r>
            <a:r>
              <a:rPr lang="en-US" sz="1600" b="1" dirty="0"/>
              <a:t>, </a:t>
            </a:r>
            <a:r>
              <a:rPr lang="en-US" sz="1600" b="1" dirty="0" err="1"/>
              <a:t>pengumuman</a:t>
            </a:r>
            <a:r>
              <a:rPr lang="en-US" sz="1600" b="1" dirty="0"/>
              <a:t> </a:t>
            </a:r>
            <a:r>
              <a:rPr lang="en-US" sz="1600" b="1" dirty="0" err="1"/>
              <a:t>lowongan</a:t>
            </a:r>
            <a:r>
              <a:rPr lang="en-US" sz="1600" b="1" dirty="0"/>
              <a:t>, </a:t>
            </a:r>
            <a:r>
              <a:rPr lang="en-US" sz="1600" b="1" dirty="0" err="1"/>
              <a:t>pelamaran</a:t>
            </a:r>
            <a:r>
              <a:rPr lang="en-US" sz="1600" b="1" dirty="0"/>
              <a:t>, 	</a:t>
            </a:r>
            <a:r>
              <a:rPr lang="en-US" sz="1600" b="1" dirty="0" err="1"/>
              <a:t>seleksi</a:t>
            </a:r>
            <a:r>
              <a:rPr lang="en-US" sz="1600" b="1" dirty="0"/>
              <a:t>, </a:t>
            </a:r>
            <a:r>
              <a:rPr lang="en-US" sz="1600" b="1" dirty="0" err="1"/>
              <a:t>pengumuman</a:t>
            </a:r>
            <a:r>
              <a:rPr lang="en-US" sz="1600" b="1" dirty="0"/>
              <a:t> </a:t>
            </a:r>
            <a:r>
              <a:rPr lang="en-US" sz="1600" b="1" dirty="0" err="1"/>
              <a:t>hasil</a:t>
            </a:r>
            <a:r>
              <a:rPr lang="en-US" sz="1600" b="1" dirty="0"/>
              <a:t> </a:t>
            </a:r>
            <a:r>
              <a:rPr lang="en-US" sz="1600" b="1" dirty="0" err="1"/>
              <a:t>seleksi</a:t>
            </a:r>
            <a:r>
              <a:rPr lang="en-US" sz="1600" b="1" dirty="0"/>
              <a:t>, </a:t>
            </a:r>
            <a:r>
              <a:rPr lang="en-US" sz="1600" b="1" dirty="0" err="1"/>
              <a:t>masa</a:t>
            </a:r>
            <a:r>
              <a:rPr lang="en-US" sz="1600" b="1" dirty="0"/>
              <a:t> </a:t>
            </a:r>
            <a:r>
              <a:rPr lang="en-US" sz="1600" b="1" dirty="0" err="1"/>
              <a:t>percobaan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pengangkatan</a:t>
            </a:r>
            <a:r>
              <a:rPr lang="en-US" sz="1600" b="1" dirty="0"/>
              <a:t> </a:t>
            </a:r>
            <a:r>
              <a:rPr lang="en-US" sz="1600" b="1" dirty="0" err="1"/>
              <a:t>menjadi</a:t>
            </a:r>
            <a:r>
              <a:rPr lang="en-US" sz="1600" b="1" dirty="0"/>
              <a:t> 	PNS</a:t>
            </a:r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 	</a:t>
            </a:r>
            <a:r>
              <a:rPr lang="en-US" sz="1600" b="1" dirty="0" err="1"/>
              <a:t>Seleksi</a:t>
            </a:r>
            <a:r>
              <a:rPr lang="en-US" sz="1600" b="1" dirty="0"/>
              <a:t> </a:t>
            </a:r>
            <a:r>
              <a:rPr lang="en-US" sz="1600" b="1" dirty="0" err="1"/>
              <a:t>administrasi</a:t>
            </a:r>
            <a:r>
              <a:rPr lang="en-US" sz="1600" b="1" dirty="0"/>
              <a:t>, </a:t>
            </a:r>
            <a:r>
              <a:rPr lang="en-US" sz="1600" b="1" dirty="0" err="1"/>
              <a:t>kompetensi</a:t>
            </a:r>
            <a:r>
              <a:rPr lang="en-US" sz="1600" b="1" dirty="0"/>
              <a:t> </a:t>
            </a:r>
            <a:r>
              <a:rPr lang="en-US" sz="1600" b="1" dirty="0" err="1"/>
              <a:t>dasar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seleksi</a:t>
            </a:r>
            <a:r>
              <a:rPr lang="en-US" sz="1600" b="1" dirty="0"/>
              <a:t> </a:t>
            </a:r>
            <a:r>
              <a:rPr lang="en-US" sz="1600" b="1" dirty="0" err="1"/>
              <a:t>kompetensi</a:t>
            </a:r>
            <a:r>
              <a:rPr lang="en-US" sz="1600" b="1" dirty="0"/>
              <a:t> </a:t>
            </a:r>
            <a:r>
              <a:rPr lang="en-US" sz="1600" b="1" dirty="0" err="1"/>
              <a:t>bidang</a:t>
            </a:r>
            <a:endParaRPr lang="en-US" sz="1600" b="1" dirty="0"/>
          </a:p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CPNS </a:t>
            </a:r>
            <a:r>
              <a:rPr lang="en-US" sz="1600" b="1" dirty="0" err="1"/>
              <a:t>wajib</a:t>
            </a:r>
            <a:r>
              <a:rPr lang="en-US" sz="1600" b="1" dirty="0"/>
              <a:t> </a:t>
            </a:r>
            <a:r>
              <a:rPr lang="en-US" sz="1600" b="1" dirty="0" err="1"/>
              <a:t>menjalani</a:t>
            </a:r>
            <a:r>
              <a:rPr lang="en-US" sz="1600" b="1" dirty="0"/>
              <a:t> </a:t>
            </a:r>
            <a:r>
              <a:rPr lang="en-US" sz="1600" b="1" dirty="0" err="1"/>
              <a:t>masa</a:t>
            </a:r>
            <a:r>
              <a:rPr lang="en-US" sz="1600" b="1" dirty="0"/>
              <a:t> </a:t>
            </a:r>
            <a:r>
              <a:rPr lang="en-US" sz="1600" b="1" dirty="0" err="1"/>
              <a:t>percobaan</a:t>
            </a:r>
            <a:r>
              <a:rPr lang="en-US" sz="1600" b="1" dirty="0"/>
              <a:t> </a:t>
            </a:r>
            <a:r>
              <a:rPr lang="en-US" sz="1600" b="1" dirty="0" err="1"/>
              <a:t>selama</a:t>
            </a:r>
            <a:r>
              <a:rPr lang="en-US" sz="1600" b="1" dirty="0"/>
              <a:t> 1 </a:t>
            </a:r>
            <a:r>
              <a:rPr lang="en-US" sz="1600" b="1" dirty="0" err="1"/>
              <a:t>tahun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USER\Pictures\Green-Leaf-Template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61295" y="304800"/>
            <a:ext cx="3630305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MANAJEMEN PNS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28956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PANGKAT DAN JABATAN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752600"/>
            <a:ext cx="3810000" cy="1981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PNS </a:t>
            </a:r>
            <a:r>
              <a:rPr lang="en-US" sz="1600" b="1" dirty="0" err="1"/>
              <a:t>diangkat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pangkat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	</a:t>
            </a:r>
            <a:r>
              <a:rPr lang="en-US" sz="1600" b="1" dirty="0" err="1"/>
              <a:t>jabatan</a:t>
            </a:r>
            <a:r>
              <a:rPr lang="en-US" sz="1600" b="1" dirty="0"/>
              <a:t> </a:t>
            </a:r>
            <a:r>
              <a:rPr lang="en-US" sz="1600" b="1" dirty="0" err="1"/>
              <a:t>berdasarkan</a:t>
            </a:r>
            <a:r>
              <a:rPr lang="en-US" sz="1600" b="1" dirty="0"/>
              <a:t> </a:t>
            </a:r>
            <a:r>
              <a:rPr lang="en-US" sz="1600" b="1" dirty="0" err="1"/>
              <a:t>perbandingan</a:t>
            </a:r>
            <a:r>
              <a:rPr lang="en-US" sz="1600" b="1" dirty="0"/>
              <a:t> 	</a:t>
            </a:r>
            <a:r>
              <a:rPr lang="en-US" sz="1600" b="1" dirty="0" err="1"/>
              <a:t>obyektif</a:t>
            </a:r>
            <a:r>
              <a:rPr lang="en-US" sz="1600" b="1" dirty="0"/>
              <a:t> </a:t>
            </a:r>
            <a:r>
              <a:rPr lang="en-US" sz="1600" b="1" dirty="0" err="1"/>
              <a:t>antara</a:t>
            </a:r>
            <a:r>
              <a:rPr lang="en-US" sz="1600" b="1" dirty="0"/>
              <a:t> </a:t>
            </a:r>
            <a:r>
              <a:rPr lang="en-US" sz="1600" b="1" dirty="0" err="1"/>
              <a:t>kompetensi</a:t>
            </a:r>
            <a:r>
              <a:rPr lang="en-US" sz="1600" b="1" dirty="0"/>
              <a:t>, </a:t>
            </a:r>
            <a:r>
              <a:rPr lang="en-US" sz="1600" b="1" dirty="0" err="1"/>
              <a:t>kualifikasi</a:t>
            </a:r>
            <a:r>
              <a:rPr lang="en-US" sz="1600" b="1" dirty="0"/>
              <a:t> 	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persyaratan</a:t>
            </a:r>
            <a:r>
              <a:rPr lang="en-US" sz="1600" b="1" dirty="0"/>
              <a:t> lain yang </a:t>
            </a:r>
            <a:r>
              <a:rPr lang="en-US" sz="1600" b="1" dirty="0" err="1"/>
              <a:t>diperlukan</a:t>
            </a:r>
            <a:r>
              <a:rPr lang="en-US" sz="1600" b="1" dirty="0"/>
              <a:t> 	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jabatan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kompetensi</a:t>
            </a:r>
            <a:r>
              <a:rPr lang="en-US" sz="1600" b="1" dirty="0"/>
              <a:t>, 	</a:t>
            </a:r>
            <a:r>
              <a:rPr lang="en-US" sz="1600" b="1" dirty="0" err="1"/>
              <a:t>kualifikasi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persyaratan</a:t>
            </a:r>
            <a:r>
              <a:rPr lang="en-US" sz="1600" b="1" dirty="0"/>
              <a:t> yang 	</a:t>
            </a:r>
            <a:r>
              <a:rPr lang="en-US" sz="1600" b="1" dirty="0" err="1"/>
              <a:t>dimiliki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pegawai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903288"/>
            <a:ext cx="320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857250"/>
            <a:ext cx="3048000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53000" y="1752600"/>
            <a:ext cx="38100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</a:t>
            </a:r>
            <a:r>
              <a:rPr lang="id-ID" sz="1600" b="1" dirty="0" smtClean="0"/>
              <a:t>Pangkat adalah kedudukan yang menunjukkan tingkat jabatan berdasarkan tingkat kesulitan, tanggung jawab, dampak, dan persyaratan kualifikasi pekerjaan yang digunakan sebagai dasar penggajian.</a:t>
            </a:r>
            <a:endParaRPr lang="en-US" sz="1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590800" y="4038600"/>
            <a:ext cx="3810000" cy="198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 smtClean="0"/>
              <a:t>J</a:t>
            </a:r>
            <a:r>
              <a:rPr lang="id-ID" sz="1600" b="1" dirty="0" smtClean="0"/>
              <a:t>abatan adalah kedudukan yang menunjukkan fungsi tugas, tanggung jawab, wewenang dan hak seseorang pegawai ASN dalam satuan organisasi.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USER\Pictures\Green-Leaf-Template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61295" y="304800"/>
            <a:ext cx="3630305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MANAJEMEN PNS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30480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PENGEMBANGAN KARIER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38600" y="4343400"/>
            <a:ext cx="44196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Karier</a:t>
            </a:r>
            <a:r>
              <a:rPr lang="en-US" sz="1600" b="1" dirty="0"/>
              <a:t> </a:t>
            </a:r>
            <a:r>
              <a:rPr lang="en-US" sz="1600" b="1" dirty="0" err="1"/>
              <a:t>didasarkan</a:t>
            </a:r>
            <a:r>
              <a:rPr lang="en-US" sz="1600" b="1" dirty="0"/>
              <a:t> </a:t>
            </a:r>
            <a:r>
              <a:rPr lang="en-US" sz="1600" b="1" dirty="0" err="1"/>
              <a:t>pada</a:t>
            </a:r>
            <a:r>
              <a:rPr lang="en-US" sz="1600" b="1" dirty="0"/>
              <a:t> </a:t>
            </a:r>
            <a:r>
              <a:rPr lang="en-US" sz="1600" b="1" dirty="0" err="1"/>
              <a:t>kualifikasi</a:t>
            </a:r>
            <a:r>
              <a:rPr lang="en-US" sz="1600" b="1" dirty="0"/>
              <a:t>, 	</a:t>
            </a:r>
            <a:r>
              <a:rPr lang="en-US" sz="1600" b="1" dirty="0" err="1"/>
              <a:t>kompetensi</a:t>
            </a:r>
            <a:r>
              <a:rPr lang="en-US" sz="1600" b="1" dirty="0"/>
              <a:t>, </a:t>
            </a:r>
            <a:r>
              <a:rPr lang="en-US" sz="1600" b="1" dirty="0" err="1"/>
              <a:t>penilaian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	</a:t>
            </a:r>
            <a:r>
              <a:rPr lang="en-US" sz="1600" b="1" dirty="0" err="1"/>
              <a:t>kebutuhan</a:t>
            </a:r>
            <a:r>
              <a:rPr lang="en-US" sz="1600" b="1" dirty="0"/>
              <a:t>  </a:t>
            </a:r>
            <a:r>
              <a:rPr lang="en-US" sz="1600" b="1" dirty="0" err="1"/>
              <a:t>instansi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endParaRPr lang="en-US" sz="1600" b="1" dirty="0"/>
          </a:p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Mempertimbangkan</a:t>
            </a:r>
            <a:r>
              <a:rPr lang="en-US" sz="1600" b="1" dirty="0"/>
              <a:t> </a:t>
            </a:r>
            <a:r>
              <a:rPr lang="en-US" sz="1600" b="1" dirty="0" err="1"/>
              <a:t>integritas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	</a:t>
            </a:r>
            <a:r>
              <a:rPr lang="en-US" sz="1600" b="1" dirty="0" err="1"/>
              <a:t>moralitas</a:t>
            </a:r>
            <a:endParaRPr lang="en-US" sz="1600" b="1" dirty="0"/>
          </a:p>
          <a:p>
            <a:pPr algn="just">
              <a:buFontTx/>
              <a:buChar char="-"/>
              <a:tabLst>
                <a:tab pos="177800" algn="l"/>
              </a:tabLst>
              <a:defRPr/>
            </a:pPr>
            <a:r>
              <a:rPr lang="en-US" sz="1600" b="1" dirty="0"/>
              <a:t> 	</a:t>
            </a:r>
            <a:r>
              <a:rPr lang="en-US" sz="1600" b="1" dirty="0" err="1"/>
              <a:t>Pengembangan</a:t>
            </a:r>
            <a:r>
              <a:rPr lang="en-US" sz="1600" b="1" dirty="0"/>
              <a:t> </a:t>
            </a:r>
            <a:r>
              <a:rPr lang="en-US" sz="1600" b="1" dirty="0" err="1"/>
              <a:t>kompetensi</a:t>
            </a:r>
            <a:r>
              <a:rPr lang="en-US" sz="1600" b="1" dirty="0"/>
              <a:t> (</a:t>
            </a:r>
            <a:r>
              <a:rPr lang="en-US" sz="1600" b="1" dirty="0" err="1"/>
              <a:t>teknis</a:t>
            </a:r>
            <a:r>
              <a:rPr lang="en-US" sz="1600" b="1" dirty="0"/>
              <a:t>, 	</a:t>
            </a:r>
            <a:r>
              <a:rPr lang="en-US" sz="1600" b="1" dirty="0" err="1"/>
              <a:t>manajerial</a:t>
            </a:r>
            <a:r>
              <a:rPr lang="en-US" sz="1600" b="1" dirty="0"/>
              <a:t>, </a:t>
            </a:r>
            <a:r>
              <a:rPr lang="en-US" sz="1600" b="1" dirty="0" err="1"/>
              <a:t>sosial</a:t>
            </a:r>
            <a:r>
              <a:rPr lang="en-US" sz="1600" b="1" dirty="0"/>
              <a:t> </a:t>
            </a:r>
            <a:r>
              <a:rPr lang="en-US" sz="1600" b="1" dirty="0" err="1"/>
              <a:t>kultural</a:t>
            </a:r>
            <a:r>
              <a:rPr lang="en-US" sz="1600" b="1" dirty="0" smtClean="0"/>
              <a:t>)</a:t>
            </a:r>
            <a:endParaRPr lang="id-ID" sz="1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10200" y="903288"/>
            <a:ext cx="320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857250"/>
            <a:ext cx="3048000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143000" y="2209800"/>
            <a:ext cx="3886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b="1" dirty="0"/>
              <a:t> </a:t>
            </a:r>
            <a:r>
              <a:rPr lang="id-ID" sz="1600" b="1" dirty="0" smtClean="0"/>
              <a:t>Pengembangan karier,  pengembangan kompetensi, pola karier dan promosi merupakan manajemen karier PNS dengan prinsip sistem merit.</a:t>
            </a:r>
          </a:p>
        </p:txBody>
      </p:sp>
      <p:sp>
        <p:nvSpPr>
          <p:cNvPr id="14" name="Curved Right Arrow 13"/>
          <p:cNvSpPr/>
          <p:nvPr/>
        </p:nvSpPr>
        <p:spPr>
          <a:xfrm>
            <a:off x="1981200" y="4191000"/>
            <a:ext cx="13716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749</Words>
  <Application>Microsoft Office PowerPoint</Application>
  <PresentationFormat>On-screen Show (4:3)</PresentationFormat>
  <Paragraphs>239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Arial Rounded MT Bold</vt:lpstr>
      <vt:lpstr>Wingdings</vt:lpstr>
      <vt:lpstr>Arial Unicode MS</vt:lpstr>
      <vt:lpstr>Wingdings 3</vt:lpstr>
      <vt:lpstr>Office Theme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88</cp:revision>
  <dcterms:created xsi:type="dcterms:W3CDTF">2014-02-14T06:30:22Z</dcterms:created>
  <dcterms:modified xsi:type="dcterms:W3CDTF">2017-05-19T08:43:52Z</dcterms:modified>
</cp:coreProperties>
</file>