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2"/>
  </p:notesMasterIdLst>
  <p:handoutMasterIdLst>
    <p:handoutMasterId r:id="rId13"/>
  </p:handoutMasterIdLst>
  <p:sldIdLst>
    <p:sldId id="258" r:id="rId2"/>
    <p:sldId id="260" r:id="rId3"/>
    <p:sldId id="330" r:id="rId4"/>
    <p:sldId id="324" r:id="rId5"/>
    <p:sldId id="325" r:id="rId6"/>
    <p:sldId id="337" r:id="rId7"/>
    <p:sldId id="338" r:id="rId8"/>
    <p:sldId id="339" r:id="rId9"/>
    <p:sldId id="290" r:id="rId10"/>
    <p:sldId id="259" r:id="rId11"/>
  </p:sldIdLst>
  <p:sldSz cx="9144000" cy="6858000" type="screen4x3"/>
  <p:notesSz cx="7102475" cy="1121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CEA"/>
    <a:srgbClr val="FFFF99"/>
    <a:srgbClr val="FFCC99"/>
    <a:srgbClr val="FF9999"/>
    <a:srgbClr val="CCFF66"/>
    <a:srgbClr val="99FF66"/>
    <a:srgbClr val="CCFF33"/>
    <a:srgbClr val="3366FF"/>
    <a:srgbClr val="33CCFF"/>
    <a:srgbClr val="F0941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40" autoAdjust="0"/>
    <p:restoredTop sz="94660"/>
  </p:normalViewPr>
  <p:slideViewPr>
    <p:cSldViewPr>
      <p:cViewPr varScale="1">
        <p:scale>
          <a:sx n="69" d="100"/>
          <a:sy n="69" d="100"/>
        </p:scale>
        <p:origin x="-4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3060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86808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3076995" cy="562698"/>
          </a:xfrm>
          <a:prstGeom prst="rect">
            <a:avLst/>
          </a:prstGeom>
        </p:spPr>
        <p:txBody>
          <a:bodyPr vert="horz" lIns="91848" tIns="45925" rIns="91848" bIns="45925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891" y="3"/>
            <a:ext cx="3076995" cy="562698"/>
          </a:xfrm>
          <a:prstGeom prst="rect">
            <a:avLst/>
          </a:prstGeom>
        </p:spPr>
        <p:txBody>
          <a:bodyPr vert="horz" lIns="91848" tIns="45925" rIns="91848" bIns="45925" rtlCol="0"/>
          <a:lstStyle>
            <a:lvl1pPr algn="r">
              <a:defRPr sz="1200"/>
            </a:lvl1pPr>
          </a:lstStyle>
          <a:p>
            <a:fld id="{3E0F9E43-C0C1-4563-9755-A5FCD3BAF943}" type="datetimeFigureOut">
              <a:rPr lang="id-ID" smtClean="0"/>
              <a:pPr/>
              <a:t>17/04/2018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1403350"/>
            <a:ext cx="5045075" cy="3784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48" tIns="45925" rIns="91848" bIns="45925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572" y="5399025"/>
            <a:ext cx="5681341" cy="4415497"/>
          </a:xfrm>
          <a:prstGeom prst="rect">
            <a:avLst/>
          </a:prstGeom>
        </p:spPr>
        <p:txBody>
          <a:bodyPr vert="horz" lIns="91848" tIns="45925" rIns="91848" bIns="4592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10654579"/>
            <a:ext cx="3076995" cy="562698"/>
          </a:xfrm>
          <a:prstGeom prst="rect">
            <a:avLst/>
          </a:prstGeom>
        </p:spPr>
        <p:txBody>
          <a:bodyPr vert="horz" lIns="91848" tIns="45925" rIns="91848" bIns="45925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891" y="10654579"/>
            <a:ext cx="3076995" cy="562698"/>
          </a:xfrm>
          <a:prstGeom prst="rect">
            <a:avLst/>
          </a:prstGeom>
        </p:spPr>
        <p:txBody>
          <a:bodyPr vert="horz" lIns="91848" tIns="45925" rIns="91848" bIns="45925" rtlCol="0" anchor="b"/>
          <a:lstStyle>
            <a:lvl1pPr algn="r">
              <a:defRPr sz="1200"/>
            </a:lvl1pPr>
          </a:lstStyle>
          <a:p>
            <a:fld id="{58652136-DE85-4DE6-A80D-2E653FEB7A6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9951177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690248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183914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923277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68420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810985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273726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826536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184376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962761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646837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pPr>
              <a:defRPr/>
            </a:pPr>
            <a:fld id="{7C5AD7C6-EA4F-4CEE-8434-2AB51ADA3A4B}" type="datetimeFigureOut">
              <a:rPr lang="en-US" smtClean="0"/>
              <a:pPr>
                <a:defRPr/>
              </a:pPr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pPr>
              <a:defRPr/>
            </a:pPr>
            <a:fld id="{2F30C62F-D408-488E-B986-D65F06C1A1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2555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4D8D8C-8E3C-4FB2-9347-6E18E873AE54}" type="datetimeFigureOut">
              <a:rPr lang="en-US" smtClean="0"/>
              <a:pPr>
                <a:defRPr/>
              </a:pPr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pPr>
              <a:defRPr/>
            </a:pPr>
            <a:fld id="{E8CE55E2-772B-4F50-9534-3D873AD8B5E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7111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6BB52A-0BA4-4C7D-AADA-7BCCCC61F07F}" type="datetimeFigureOut">
              <a:rPr lang="en-US" smtClean="0"/>
              <a:pPr>
                <a:defRPr/>
              </a:pPr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pPr>
              <a:defRPr/>
            </a:pPr>
            <a:fld id="{69A9753D-800E-4CBD-BAB5-2D99E39198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4209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378A51-4305-4EEB-B22C-7CA819E2AE26}" type="datetimeFigureOut">
              <a:rPr lang="en-US" smtClean="0"/>
              <a:pPr>
                <a:defRPr/>
              </a:pPr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pPr>
              <a:defRPr/>
            </a:pPr>
            <a:fld id="{DA92ADC4-4011-46BA-ADA8-B18B0CDA08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40725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E1086-546D-4C4C-829A-43220F05C0B9}" type="datetimeFigureOut">
              <a:rPr lang="en-US" smtClean="0"/>
              <a:pPr>
                <a:defRPr/>
              </a:pPr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pPr>
              <a:defRPr/>
            </a:pPr>
            <a:fld id="{180F2064-4F58-4DBF-826E-A95379F230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8480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037475-71D3-479D-96B4-3ACF3AF41A6A}" type="datetimeFigureOut">
              <a:rPr lang="en-US" smtClean="0"/>
              <a:pPr>
                <a:defRPr/>
              </a:pPr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FB9F53-BC2B-46B0-B31B-C1C3D82BF7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6548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FFD3AA-B6C1-4ABF-98EB-23605D5DA4AE}" type="datetimeFigureOut">
              <a:rPr lang="en-US" smtClean="0"/>
              <a:pPr>
                <a:defRPr/>
              </a:pPr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10D5B5-0622-4F17-82D2-E1F73B21BC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7405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BC8AB0-D50E-41D0-BFE4-38B226D70CD7}" type="datetimeFigureOut">
              <a:rPr lang="en-US" smtClean="0"/>
              <a:pPr>
                <a:defRPr/>
              </a:pPr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B0FE92-9262-42F9-936C-529CFCFEA2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29502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pPr>
              <a:defRPr/>
            </a:pPr>
            <a:fld id="{C7663A80-B038-49B0-BE72-89DEF737F75E}" type="datetimeFigureOut">
              <a:rPr lang="en-US" smtClean="0"/>
              <a:pPr>
                <a:defRPr/>
              </a:pPr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pPr>
              <a:defRPr/>
            </a:pPr>
            <a:fld id="{F2895C57-9EDA-49C7-A8ED-B2FA9FD056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1996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980A7B-EB02-4048-BEB9-52DD4624F48A}" type="datetimeFigureOut">
              <a:rPr lang="en-US" smtClean="0"/>
              <a:pPr>
                <a:defRPr/>
              </a:pPr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0B75E-AE3A-46BB-ADC4-F1124C68CF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2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pPr>
              <a:defRPr/>
            </a:pPr>
            <a:fld id="{4C2D07B2-9421-4690-8C47-0B87A6671A38}" type="datetimeFigureOut">
              <a:rPr lang="en-US" smtClean="0"/>
              <a:pPr>
                <a:defRPr/>
              </a:pPr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pPr>
              <a:defRPr/>
            </a:pPr>
            <a:fld id="{F3B3FC4A-A0E4-4EFE-B63F-8B9F26C8B6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5257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877BEA-8896-4D0F-A111-3B18A154742A}" type="datetimeFigureOut">
              <a:rPr lang="en-US" smtClean="0"/>
              <a:pPr>
                <a:defRPr/>
              </a:pPr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2E7465-68CC-4333-9678-A2118EA072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915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9BAD47-758D-44EE-96DC-ABFA1FFFB039}" type="datetimeFigureOut">
              <a:rPr lang="en-US" smtClean="0"/>
              <a:pPr>
                <a:defRPr/>
              </a:pPr>
              <a:t>4/17/2018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DDF24-E87C-4FA8-B8A7-81A879FC8A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479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AC7BF1-FFD3-44BE-87B6-BD58A019BA9B}" type="datetimeFigureOut">
              <a:rPr lang="en-US" smtClean="0"/>
              <a:pPr>
                <a:defRPr/>
              </a:pPr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75D9DD-1FF7-4723-931C-BC272234F2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0360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89F310-1686-4EE6-8D6C-18F3B136DBA7}" type="datetimeFigureOut">
              <a:rPr lang="en-US" smtClean="0"/>
              <a:pPr>
                <a:defRPr/>
              </a:pPr>
              <a:t>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009B59-BC63-4E47-9A5E-6FC260A396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350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F9EF4C-0B2A-49F4-AE2F-D5A2CC5EFD06}" type="datetimeFigureOut">
              <a:rPr lang="en-US" smtClean="0"/>
              <a:pPr>
                <a:defRPr/>
              </a:pPr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82773-5466-4CF0-A6DC-EC6D64B16A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9852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1305D4-4B82-4879-A7BA-0E5BFD3484A6}" type="datetimeFigureOut">
              <a:rPr lang="en-US" smtClean="0"/>
              <a:pPr>
                <a:defRPr/>
              </a:pPr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21561-D3E8-4796-BA8B-EB2A16D1C3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7123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C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84604AE-FA12-4D4D-B57B-306C6546ADF4}" type="datetimeFigureOut">
              <a:rPr lang="en-US" smtClean="0"/>
              <a:pPr>
                <a:defRPr/>
              </a:pPr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64254DC-E156-4D8B-AD9B-FBF364082C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98957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 rtlCol="0"/>
          <a:lstStyle/>
          <a:p>
            <a:pPr algn="ctr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id-ID" altLang="id-ID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 PAPARAN</a:t>
            </a:r>
            <a:endParaRPr lang="id-ID" altLang="id-ID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996" y="2590800"/>
            <a:ext cx="6612706" cy="1656000"/>
          </a:xfrm>
        </p:spPr>
        <p:txBody>
          <a:bodyPr rtlCol="0">
            <a:noAutofit/>
          </a:bodyPr>
          <a:lstStyle/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id-ID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id-ID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PENYESUAIAN NOMENKLATUR JFU/STAF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id-ID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 DALAM JABATAN PELAKSANA DI 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id-ID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LINGKUNGAN PEMERINTAH KOTA SEMARANG </a:t>
            </a:r>
            <a:endParaRPr lang="id-ID" altLang="id-ID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462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667000"/>
            <a:ext cx="1176338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 bwMode="auto">
          <a:xfrm>
            <a:off x="1371600" y="6324600"/>
            <a:ext cx="640080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id-ID" altLang="id-ID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Selasa, 17</a:t>
            </a:r>
            <a:r>
              <a:rPr lang="en-US" altLang="id-ID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altLang="id-ID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</a:t>
            </a:r>
            <a:r>
              <a:rPr lang="id-ID" altLang="id-ID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en-US" altLang="id-ID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endParaRPr lang="id-ID" altLang="id-ID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id-ID" b="1" dirty="0"/>
              <a:t>SELESAI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id-ID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Matur Nuwun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0343"/>
            <a:ext cx="4495800" cy="585390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894098"/>
            <a:ext cx="3175758" cy="4135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altLang="id-ID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DASAR HUKUM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686800" cy="44958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id-ID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UU No. 5 Tahun 2014 tentang Aparatur Sipil Negara; 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 No. 11 </a:t>
            </a:r>
            <a:r>
              <a:rPr lang="en-US" altLang="id-ID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Tahun</a:t>
            </a:r>
            <a:r>
              <a:rPr lang="en-US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2017 </a:t>
            </a:r>
            <a:r>
              <a:rPr lang="en-US" altLang="id-ID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tentang</a:t>
            </a:r>
            <a:r>
              <a:rPr lang="en-US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id-ID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Manajemen</a:t>
            </a:r>
            <a:r>
              <a:rPr lang="en-US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PNS</a:t>
            </a:r>
            <a:r>
              <a:rPr lang="id-ID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228600" lvl="1">
              <a:lnSpc>
                <a:spcPct val="110000"/>
              </a:lnSpc>
              <a:spcBef>
                <a:spcPts val="1000"/>
              </a:spcBef>
              <a:defRPr/>
            </a:pP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Peraturan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Menteri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Pendayagunaan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Aparatur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Negara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Reformasi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Birokrasi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Republik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Indonesia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Nomor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18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Tahun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2017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tentang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Perubahan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atas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Peraturan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Menteri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Pendayagunaan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Aparatur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Negara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Reformasi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Birokrasi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Republik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Indonesia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Nomor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25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Tahun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2016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tentang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Nomenklatur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Jabatan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Pelaksana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bagi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Pegawai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Negeri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Sipil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Lingkungan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Instansi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Pemerintah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id-ID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lvl="1">
              <a:lnSpc>
                <a:spcPct val="110000"/>
              </a:lnSpc>
              <a:spcBef>
                <a:spcPts val="1000"/>
              </a:spcBef>
              <a:defRPr/>
            </a:pP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Peraturan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Walikota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Semarang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Nomor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68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Tahun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2017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tentang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Nomenklatur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Jabatan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Pelaksana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bagi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Pegawai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Negeri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Sipil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Lingkungan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Pemerintah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Kota Semarang;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altLang="id-ID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Surat</a:t>
            </a:r>
            <a:r>
              <a:rPr lang="en-US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id-ID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Menpan</a:t>
            </a:r>
            <a:r>
              <a:rPr lang="en-US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id-ID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RB No. B/102/M.SM.02.00/2017 </a:t>
            </a:r>
            <a:r>
              <a:rPr lang="en-US" altLang="id-ID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perihal</a:t>
            </a:r>
            <a:r>
              <a:rPr lang="en-US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id-ID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Penyesuaian</a:t>
            </a:r>
            <a:r>
              <a:rPr lang="en-US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id-ID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Nomenklatur</a:t>
            </a:r>
            <a:r>
              <a:rPr lang="en-US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id-ID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Jabatan</a:t>
            </a:r>
            <a:r>
              <a:rPr lang="en-US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id-ID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Fungsional</a:t>
            </a:r>
            <a:r>
              <a:rPr lang="en-US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id-ID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Umum</a:t>
            </a:r>
            <a:r>
              <a:rPr lang="en-US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id-ID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</a:t>
            </a:r>
            <a:r>
              <a:rPr lang="en-US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id-ID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id-ID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Nomenklatur</a:t>
            </a:r>
            <a:r>
              <a:rPr lang="en-US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id-ID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Jabatan</a:t>
            </a:r>
            <a:r>
              <a:rPr lang="en-US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id-ID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Pelaksana</a:t>
            </a:r>
            <a:r>
              <a:rPr lang="en-US" altLang="id-ID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endParaRPr lang="id-ID" altLang="id-ID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1508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733425"/>
            <a:ext cx="8286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1" y="2000239"/>
            <a:ext cx="8786027" cy="4779383"/>
          </a:xfrm>
        </p:spPr>
        <p:txBody>
          <a:bodyPr>
            <a:noAutofit/>
          </a:bodyPr>
          <a:lstStyle/>
          <a:p>
            <a:pPr lvl="0"/>
            <a:r>
              <a:rPr lang="en-US" sz="2200" dirty="0" err="1" smtClean="0">
                <a:solidFill>
                  <a:schemeClr val="bg1"/>
                </a:solidFill>
              </a:rPr>
              <a:t>Rapat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koordinasi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Kepegawaian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tanggal</a:t>
            </a:r>
            <a:r>
              <a:rPr lang="en-US" sz="2200" dirty="0" smtClean="0">
                <a:solidFill>
                  <a:schemeClr val="bg1"/>
                </a:solidFill>
              </a:rPr>
              <a:t> 28 </a:t>
            </a:r>
            <a:r>
              <a:rPr lang="en-US" sz="2200" dirty="0" err="1" smtClean="0">
                <a:solidFill>
                  <a:schemeClr val="bg1"/>
                </a:solidFill>
              </a:rPr>
              <a:t>Pebruari</a:t>
            </a:r>
            <a:r>
              <a:rPr lang="en-US" sz="2200" dirty="0" smtClean="0">
                <a:solidFill>
                  <a:schemeClr val="bg1"/>
                </a:solidFill>
              </a:rPr>
              <a:t> 2018 </a:t>
            </a:r>
            <a:r>
              <a:rPr lang="en-US" sz="2200" dirty="0" err="1" smtClean="0">
                <a:solidFill>
                  <a:schemeClr val="bg1"/>
                </a:solidFill>
              </a:rPr>
              <a:t>dengan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narasumber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dari</a:t>
            </a:r>
            <a:r>
              <a:rPr lang="en-US" sz="2200" dirty="0" smtClean="0">
                <a:solidFill>
                  <a:schemeClr val="bg1"/>
                </a:solidFill>
              </a:rPr>
              <a:t> KEMEN PAN &amp; RB, </a:t>
            </a:r>
            <a:r>
              <a:rPr lang="en-US" sz="2200" dirty="0" err="1" smtClean="0">
                <a:solidFill>
                  <a:schemeClr val="bg1"/>
                </a:solidFill>
              </a:rPr>
              <a:t>Bagian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Organisasi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Setda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dan</a:t>
            </a:r>
            <a:r>
              <a:rPr lang="en-US" sz="2200" dirty="0" smtClean="0">
                <a:solidFill>
                  <a:schemeClr val="bg1"/>
                </a:solidFill>
              </a:rPr>
              <a:t> BKPP Kota Semarang.</a:t>
            </a:r>
          </a:p>
          <a:p>
            <a:pPr lvl="0"/>
            <a:r>
              <a:rPr lang="en-US" sz="2200" dirty="0" err="1" smtClean="0">
                <a:solidFill>
                  <a:schemeClr val="bg1"/>
                </a:solidFill>
              </a:rPr>
              <a:t>melakukan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inventarisasi</a:t>
            </a:r>
            <a:r>
              <a:rPr lang="en-US" sz="2200" dirty="0" smtClean="0">
                <a:solidFill>
                  <a:schemeClr val="bg1"/>
                </a:solidFill>
              </a:rPr>
              <a:t> data </a:t>
            </a:r>
            <a:r>
              <a:rPr lang="en-US" sz="2200" dirty="0" err="1" smtClean="0">
                <a:solidFill>
                  <a:schemeClr val="bg1"/>
                </a:solidFill>
              </a:rPr>
              <a:t>jumlah</a:t>
            </a:r>
            <a:r>
              <a:rPr lang="en-US" sz="2200" dirty="0" smtClean="0">
                <a:solidFill>
                  <a:schemeClr val="bg1"/>
                </a:solidFill>
              </a:rPr>
              <a:t> JFU </a:t>
            </a:r>
            <a:r>
              <a:rPr lang="en-US" sz="2200" dirty="0" err="1" smtClean="0">
                <a:solidFill>
                  <a:schemeClr val="bg1"/>
                </a:solidFill>
              </a:rPr>
              <a:t>setiap</a:t>
            </a:r>
            <a:r>
              <a:rPr lang="en-US" sz="2200" dirty="0" smtClean="0">
                <a:solidFill>
                  <a:schemeClr val="bg1"/>
                </a:solidFill>
              </a:rPr>
              <a:t> OPD </a:t>
            </a:r>
            <a:r>
              <a:rPr lang="en-US" sz="2200" dirty="0" err="1" smtClean="0">
                <a:solidFill>
                  <a:schemeClr val="bg1"/>
                </a:solidFill>
              </a:rPr>
              <a:t>untuk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memperoleh</a:t>
            </a:r>
            <a:r>
              <a:rPr lang="en-US" sz="2200" dirty="0" smtClean="0">
                <a:solidFill>
                  <a:schemeClr val="bg1"/>
                </a:solidFill>
              </a:rPr>
              <a:t> data PNS </a:t>
            </a:r>
            <a:r>
              <a:rPr lang="en-US" sz="2200" dirty="0" err="1" smtClean="0">
                <a:solidFill>
                  <a:schemeClr val="bg1"/>
                </a:solidFill>
              </a:rPr>
              <a:t>dengan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kualitas</a:t>
            </a:r>
            <a:r>
              <a:rPr lang="en-US" sz="2200" dirty="0" smtClean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kuantitas</a:t>
            </a:r>
            <a:r>
              <a:rPr lang="en-US" sz="2200" dirty="0" smtClean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komposisi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distribusi</a:t>
            </a:r>
            <a:r>
              <a:rPr lang="en-US" sz="2200" dirty="0" smtClean="0">
                <a:solidFill>
                  <a:schemeClr val="bg1"/>
                </a:solidFill>
              </a:rPr>
              <a:t> yang </a:t>
            </a:r>
            <a:r>
              <a:rPr lang="en-US" sz="2200" dirty="0" err="1" smtClean="0">
                <a:solidFill>
                  <a:schemeClr val="bg1"/>
                </a:solidFill>
              </a:rPr>
              <a:t>dipergunakan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sebagai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salah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satu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bahan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pertimbangan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penyesuaian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tugas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pokok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fungsi</a:t>
            </a:r>
            <a:r>
              <a:rPr lang="en-US" sz="2200" dirty="0" smtClean="0">
                <a:solidFill>
                  <a:schemeClr val="bg1"/>
                </a:solidFill>
              </a:rPr>
              <a:t> PNS </a:t>
            </a:r>
            <a:r>
              <a:rPr lang="en-US" sz="2200" dirty="0" err="1" smtClean="0">
                <a:solidFill>
                  <a:schemeClr val="bg1"/>
                </a:solidFill>
              </a:rPr>
              <a:t>sesuai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dengan</a:t>
            </a:r>
            <a:r>
              <a:rPr lang="en-US" sz="2200" dirty="0" smtClean="0">
                <a:solidFill>
                  <a:schemeClr val="bg1"/>
                </a:solidFill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</a:rPr>
              <a:t>tugas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jabatan</a:t>
            </a:r>
            <a:r>
              <a:rPr lang="en-US" sz="2200" dirty="0" smtClean="0">
                <a:solidFill>
                  <a:schemeClr val="bg1"/>
                </a:solidFill>
              </a:rPr>
              <a:t> yang </a:t>
            </a:r>
            <a:r>
              <a:rPr lang="en-US" sz="2200" dirty="0" err="1" smtClean="0">
                <a:solidFill>
                  <a:schemeClr val="bg1"/>
                </a:solidFill>
              </a:rPr>
              <a:t>tercantum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dalam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Permen</a:t>
            </a:r>
            <a:r>
              <a:rPr lang="en-US" sz="2200" dirty="0" smtClean="0">
                <a:solidFill>
                  <a:schemeClr val="bg1"/>
                </a:solidFill>
              </a:rPr>
              <a:t> PAN&amp;RB </a:t>
            </a:r>
            <a:r>
              <a:rPr lang="en-US" sz="2200" dirty="0" err="1" smtClean="0">
                <a:solidFill>
                  <a:schemeClr val="bg1"/>
                </a:solidFill>
              </a:rPr>
              <a:t>Nomor</a:t>
            </a:r>
            <a:r>
              <a:rPr lang="en-US" sz="2200" dirty="0" smtClean="0">
                <a:solidFill>
                  <a:schemeClr val="bg1"/>
                </a:solidFill>
              </a:rPr>
              <a:t> 25 </a:t>
            </a:r>
            <a:r>
              <a:rPr lang="en-US" sz="2200" dirty="0" err="1" smtClean="0">
                <a:solidFill>
                  <a:schemeClr val="bg1"/>
                </a:solidFill>
              </a:rPr>
              <a:t>Tahun</a:t>
            </a:r>
            <a:r>
              <a:rPr lang="en-US" sz="2200" dirty="0" smtClean="0">
                <a:solidFill>
                  <a:schemeClr val="bg1"/>
                </a:solidFill>
              </a:rPr>
              <a:t> 2016 yang </a:t>
            </a:r>
            <a:r>
              <a:rPr lang="en-US" sz="2200" dirty="0" err="1" smtClean="0">
                <a:solidFill>
                  <a:schemeClr val="bg1"/>
                </a:solidFill>
              </a:rPr>
              <a:t>telah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ditindaklanjuti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dengan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Peraturan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Walikota</a:t>
            </a:r>
            <a:r>
              <a:rPr lang="en-US" sz="2200" dirty="0" smtClean="0">
                <a:solidFill>
                  <a:schemeClr val="bg1"/>
                </a:solidFill>
              </a:rPr>
              <a:t> Semarang </a:t>
            </a:r>
            <a:r>
              <a:rPr lang="en-US" sz="2200" dirty="0" err="1" smtClean="0">
                <a:solidFill>
                  <a:schemeClr val="bg1"/>
                </a:solidFill>
              </a:rPr>
              <a:t>Nomor</a:t>
            </a:r>
            <a:r>
              <a:rPr lang="en-US" sz="2200" dirty="0" smtClean="0">
                <a:solidFill>
                  <a:schemeClr val="bg1"/>
                </a:solidFill>
              </a:rPr>
              <a:t> 68 </a:t>
            </a:r>
            <a:r>
              <a:rPr lang="en-US" sz="2200" dirty="0" err="1" smtClean="0">
                <a:solidFill>
                  <a:schemeClr val="bg1"/>
                </a:solidFill>
              </a:rPr>
              <a:t>Tahun</a:t>
            </a:r>
            <a:r>
              <a:rPr lang="en-US" sz="2200" dirty="0" smtClean="0">
                <a:solidFill>
                  <a:schemeClr val="bg1"/>
                </a:solidFill>
              </a:rPr>
              <a:t> 2017.</a:t>
            </a:r>
          </a:p>
          <a:p>
            <a:pPr lvl="0"/>
            <a:r>
              <a:rPr lang="en-US" sz="2200" dirty="0" err="1" smtClean="0">
                <a:solidFill>
                  <a:schemeClr val="bg1"/>
                </a:solidFill>
              </a:rPr>
              <a:t>melakukan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i="1" dirty="0" smtClean="0">
                <a:solidFill>
                  <a:schemeClr val="bg1"/>
                </a:solidFill>
              </a:rPr>
              <a:t>desk</a:t>
            </a:r>
            <a:r>
              <a:rPr lang="en-US" sz="2200" dirty="0" smtClean="0">
                <a:solidFill>
                  <a:schemeClr val="bg1"/>
                </a:solidFill>
              </a:rPr>
              <a:t>/</a:t>
            </a:r>
            <a:r>
              <a:rPr lang="en-US" sz="2200" dirty="0" err="1" smtClean="0">
                <a:solidFill>
                  <a:schemeClr val="bg1"/>
                </a:solidFill>
              </a:rPr>
              <a:t>asistensi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verifikasi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usulan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nomenklatur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jabatan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pelaksana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dari</a:t>
            </a:r>
            <a:r>
              <a:rPr lang="en-US" sz="2200" dirty="0" smtClean="0">
                <a:solidFill>
                  <a:schemeClr val="bg1"/>
                </a:solidFill>
              </a:rPr>
              <a:t> OPD </a:t>
            </a:r>
            <a:r>
              <a:rPr lang="en-US" sz="2200" dirty="0" err="1" smtClean="0">
                <a:solidFill>
                  <a:schemeClr val="bg1"/>
                </a:solidFill>
              </a:rPr>
              <a:t>dengan</a:t>
            </a:r>
            <a:r>
              <a:rPr lang="en-US" sz="2200" dirty="0" smtClean="0">
                <a:solidFill>
                  <a:schemeClr val="bg1"/>
                </a:solidFill>
              </a:rPr>
              <a:t> Tim </a:t>
            </a:r>
            <a:r>
              <a:rPr lang="en-US" sz="2200" dirty="0" err="1" smtClean="0">
                <a:solidFill>
                  <a:schemeClr val="bg1"/>
                </a:solidFill>
              </a:rPr>
              <a:t>Penyesuaian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Nomenklatur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Jabatan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Pelaksana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Lingkungan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Pemerintah</a:t>
            </a:r>
            <a:r>
              <a:rPr lang="en-US" sz="2200" dirty="0" smtClean="0">
                <a:solidFill>
                  <a:schemeClr val="bg1"/>
                </a:solidFill>
              </a:rPr>
              <a:t> Kota Semarang. </a:t>
            </a:r>
          </a:p>
          <a:p>
            <a:endParaRPr lang="en-US" sz="2000" dirty="0" smtClean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214282" y="642918"/>
            <a:ext cx="72152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TAHAPAN PELAKSANAAN PENYESUAIAN </a:t>
            </a:r>
            <a:r>
              <a:rPr lang="en-US" sz="2400" b="1" dirty="0"/>
              <a:t>NOMENKLATUR </a:t>
            </a:r>
            <a:r>
              <a:rPr lang="id-ID" sz="2400" b="1" dirty="0"/>
              <a:t>JFU/STAF</a:t>
            </a:r>
            <a:r>
              <a:rPr lang="en-US" sz="2400" b="1" dirty="0"/>
              <a:t> KE DALAM NOMENKLATUR JABATAN PELAKSANA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733425"/>
            <a:ext cx="8286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753228"/>
            <a:ext cx="7215238" cy="10809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PENYELESAIAN SK JABATAN PELAKSANA DI LINGKUNGAN PEMERINTAH </a:t>
            </a:r>
            <a:br>
              <a:rPr lang="en-US" dirty="0" smtClean="0"/>
            </a:br>
            <a:r>
              <a:rPr lang="en-US" dirty="0" smtClean="0"/>
              <a:t>KOTA SEMARANG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07050781"/>
              </p:ext>
            </p:extLst>
          </p:nvPr>
        </p:nvGraphicFramePr>
        <p:xfrm>
          <a:off x="152400" y="2133600"/>
          <a:ext cx="4267200" cy="449961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97828">
                  <a:extLst>
                    <a:ext uri="{9D8B030D-6E8A-4147-A177-3AD203B41FA5}">
                      <a16:colId xmlns="" xmlns:a16="http://schemas.microsoft.com/office/drawing/2014/main" val="188343146"/>
                    </a:ext>
                  </a:extLst>
                </a:gridCol>
                <a:gridCol w="3031172">
                  <a:extLst>
                    <a:ext uri="{9D8B030D-6E8A-4147-A177-3AD203B41FA5}">
                      <a16:colId xmlns="" xmlns:a16="http://schemas.microsoft.com/office/drawing/2014/main" val="191112007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886414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No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OPD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Jumlah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="" xmlns:a16="http://schemas.microsoft.com/office/drawing/2014/main" val="33323205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Sekretariat</a:t>
                      </a:r>
                      <a:r>
                        <a:rPr lang="en-US" sz="1600" u="none" strike="noStrike" dirty="0">
                          <a:effectLst/>
                        </a:rPr>
                        <a:t> Daerah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1</a:t>
                      </a:r>
                      <a:r>
                        <a:rPr lang="id-ID" sz="1600" u="none" strike="noStrike" dirty="0" smtClean="0">
                          <a:effectLst/>
                        </a:rPr>
                        <a:t>79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9179185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Sekretariat</a:t>
                      </a:r>
                      <a:r>
                        <a:rPr lang="en-US" sz="1600" u="none" strike="noStrike" dirty="0">
                          <a:effectLst/>
                        </a:rPr>
                        <a:t> DPRD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3</a:t>
                      </a:r>
                      <a:r>
                        <a:rPr lang="id-ID" sz="1600" u="none" strike="noStrike" dirty="0" smtClean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0334328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Inspektorat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15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2485039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Dinas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Arsip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Perpustakaan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3724161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Dinas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Kebudayaan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Pariwisata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75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8896799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Dinas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Kepemudaan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Olah</a:t>
                      </a:r>
                      <a:r>
                        <a:rPr lang="en-US" sz="1600" u="none" strike="noStrike" dirty="0">
                          <a:effectLst/>
                        </a:rPr>
                        <a:t> Raga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6</a:t>
                      </a:r>
                      <a:r>
                        <a:rPr lang="id-ID" sz="1600" u="none" strike="noStrike" dirty="0" smtClean="0"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4191822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Dinas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Kependudukan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Pencatatan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Sipil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85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5069758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Dinas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Kesehatan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r>
                        <a:rPr lang="id-ID" sz="1600" u="none" strike="noStrike" dirty="0" smtClean="0">
                          <a:effectLst/>
                        </a:rPr>
                        <a:t>12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2799590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Dinas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Ketahanan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Pangan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r>
                        <a:rPr lang="id-ID" sz="1600" u="none" strike="noStrike" dirty="0" smtClean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056162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Dinas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Komunikasi</a:t>
                      </a:r>
                      <a:r>
                        <a:rPr lang="en-US" sz="1600" u="none" strike="noStrike" dirty="0">
                          <a:effectLst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</a:rPr>
                        <a:t>Informatika</a:t>
                      </a:r>
                      <a:r>
                        <a:rPr lang="en-US" sz="1600" u="none" strike="noStrike" dirty="0">
                          <a:effectLst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</a:rPr>
                        <a:t>Statistik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Persandian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01920654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64331492"/>
              </p:ext>
            </p:extLst>
          </p:nvPr>
        </p:nvGraphicFramePr>
        <p:xfrm>
          <a:off x="4716723" y="2133600"/>
          <a:ext cx="4351077" cy="44196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57200">
                  <a:extLst>
                    <a:ext uri="{9D8B030D-6E8A-4147-A177-3AD203B41FA5}">
                      <a16:colId xmlns="" xmlns:a16="http://schemas.microsoft.com/office/drawing/2014/main" val="3905483466"/>
                    </a:ext>
                  </a:extLst>
                </a:gridCol>
                <a:gridCol w="3055677">
                  <a:extLst>
                    <a:ext uri="{9D8B030D-6E8A-4147-A177-3AD203B41FA5}">
                      <a16:colId xmlns="" xmlns:a16="http://schemas.microsoft.com/office/drawing/2014/main" val="2832888677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392907899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No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OPD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Jumlah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9833837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600" u="none" strike="noStrike">
                          <a:effectLst/>
                        </a:rPr>
                        <a:t>Dinas Koperasi dan Usaha Mikro</a:t>
                      </a:r>
                      <a:endParaRPr lang="fi-FI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28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2442894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12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Dinas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Lingkungan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Hidup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1</a:t>
                      </a:r>
                      <a:r>
                        <a:rPr lang="id-ID" sz="1600" u="none" strike="noStrike" dirty="0" smtClean="0">
                          <a:effectLst/>
                        </a:rPr>
                        <a:t>27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9427720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13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Dinas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Pekerjaan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Umum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12</a:t>
                      </a:r>
                      <a:r>
                        <a:rPr lang="id-ID" sz="1600" u="none" strike="noStrike" dirty="0" smtClean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8738422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14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Dinas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Pemadam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Kebakaran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7</a:t>
                      </a:r>
                      <a:r>
                        <a:rPr lang="id-ID" sz="1600" u="none" strike="noStrike" dirty="0" smtClean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8151910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15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Dinas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Pemberdayaan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Perempuan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Perlindungan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Anak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41310878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16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Dinas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Penanaman</a:t>
                      </a:r>
                      <a:r>
                        <a:rPr lang="en-US" sz="1600" u="none" strike="noStrike" dirty="0">
                          <a:effectLst/>
                        </a:rPr>
                        <a:t> Modal </a:t>
                      </a:r>
                      <a:r>
                        <a:rPr lang="en-US" sz="1600" u="none" strike="noStrike" dirty="0" err="1">
                          <a:effectLst/>
                        </a:rPr>
                        <a:t>dan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Pelayanan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Terpadu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Satu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Pintu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4</a:t>
                      </a:r>
                      <a:r>
                        <a:rPr lang="id-ID" sz="1600" u="none" strike="noStrike" dirty="0" smtClean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1848588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17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Dinas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Penataan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Ruang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88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3443100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18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Dinas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Pendidikan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3</a:t>
                      </a:r>
                      <a:r>
                        <a:rPr lang="id-ID" sz="1600" u="none" strike="noStrike" dirty="0" smtClean="0">
                          <a:effectLst/>
                        </a:rPr>
                        <a:t>79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41579434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19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</a:rPr>
                        <a:t>Dinas </a:t>
                      </a:r>
                      <a:r>
                        <a:rPr lang="es-ES" sz="1600" u="none" strike="noStrike" dirty="0" err="1">
                          <a:effectLst/>
                        </a:rPr>
                        <a:t>Pengendalian</a:t>
                      </a:r>
                      <a:r>
                        <a:rPr lang="es-ES" sz="1600" u="none" strike="noStrike" dirty="0">
                          <a:effectLst/>
                        </a:rPr>
                        <a:t> </a:t>
                      </a:r>
                      <a:r>
                        <a:rPr lang="es-ES" sz="1600" u="none" strike="noStrike" dirty="0" err="1">
                          <a:effectLst/>
                        </a:rPr>
                        <a:t>Penduduk</a:t>
                      </a:r>
                      <a:r>
                        <a:rPr lang="es-ES" sz="1600" u="none" strike="noStrike" dirty="0">
                          <a:effectLst/>
                        </a:rPr>
                        <a:t> dan </a:t>
                      </a:r>
                      <a:r>
                        <a:rPr lang="es-ES" sz="1600" u="none" strike="noStrike" dirty="0" err="1">
                          <a:effectLst/>
                        </a:rPr>
                        <a:t>Keluarga</a:t>
                      </a:r>
                      <a:r>
                        <a:rPr lang="es-ES" sz="1600" u="none" strike="noStrike" dirty="0">
                          <a:effectLst/>
                        </a:rPr>
                        <a:t> </a:t>
                      </a:r>
                      <a:r>
                        <a:rPr lang="es-ES" sz="1600" u="none" strike="noStrike" dirty="0" err="1">
                          <a:effectLst/>
                        </a:rPr>
                        <a:t>Berencana</a:t>
                      </a:r>
                      <a:endParaRPr lang="es-E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14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9678323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Dinas Perdagangan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r>
                        <a:rPr lang="id-ID" sz="1600" u="none" strike="noStrike" dirty="0" smtClean="0">
                          <a:effectLst/>
                        </a:rPr>
                        <a:t>33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191071533"/>
                  </a:ext>
                </a:extLst>
              </a:tr>
            </a:tbl>
          </a:graphicData>
        </a:graphic>
      </p:graphicFrame>
      <p:pic>
        <p:nvPicPr>
          <p:cNvPr id="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733425"/>
            <a:ext cx="8286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0711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5456278"/>
              </p:ext>
            </p:extLst>
          </p:nvPr>
        </p:nvGraphicFramePr>
        <p:xfrm>
          <a:off x="152401" y="152400"/>
          <a:ext cx="4343400" cy="64236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66189">
                  <a:extLst>
                    <a:ext uri="{9D8B030D-6E8A-4147-A177-3AD203B41FA5}">
                      <a16:colId xmlns="" xmlns:a16="http://schemas.microsoft.com/office/drawing/2014/main" val="127466771"/>
                    </a:ext>
                  </a:extLst>
                </a:gridCol>
                <a:gridCol w="3139010">
                  <a:extLst>
                    <a:ext uri="{9D8B030D-6E8A-4147-A177-3AD203B41FA5}">
                      <a16:colId xmlns="" xmlns:a16="http://schemas.microsoft.com/office/drawing/2014/main" val="2763018446"/>
                    </a:ext>
                  </a:extLst>
                </a:gridCol>
                <a:gridCol w="838201">
                  <a:extLst>
                    <a:ext uri="{9D8B030D-6E8A-4147-A177-3AD203B41FA5}">
                      <a16:colId xmlns="" xmlns:a16="http://schemas.microsoft.com/office/drawing/2014/main" val="121219622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50" u="none" strike="noStrike" dirty="0">
                          <a:effectLst/>
                        </a:rPr>
                        <a:t>No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50" u="none" strike="noStrike">
                          <a:effectLst/>
                        </a:rPr>
                        <a:t>OPD</a:t>
                      </a:r>
                      <a:endParaRPr lang="en-US" sz="155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50" u="none" strike="noStrike">
                          <a:effectLst/>
                        </a:rPr>
                        <a:t>Jumlah</a:t>
                      </a:r>
                      <a:endParaRPr lang="en-US" sz="155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5902677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50" u="none" strike="noStrike" dirty="0">
                          <a:effectLst/>
                        </a:rPr>
                        <a:t>21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50" u="none" strike="noStrike" dirty="0" err="1">
                          <a:effectLst/>
                        </a:rPr>
                        <a:t>Dinas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Perhubungan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50" u="none" strike="noStrike" dirty="0" smtClean="0">
                          <a:effectLst/>
                        </a:rPr>
                        <a:t>11</a:t>
                      </a:r>
                      <a:r>
                        <a:rPr lang="id-ID" sz="1550" u="none" strike="noStrike" dirty="0" smtClean="0">
                          <a:effectLst/>
                        </a:rPr>
                        <a:t>2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9883427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50" u="none" strike="noStrike" dirty="0">
                          <a:effectLst/>
                        </a:rPr>
                        <a:t>22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50" u="none" strike="noStrike" dirty="0" err="1">
                          <a:effectLst/>
                        </a:rPr>
                        <a:t>Dinas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Perikanan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50" u="none" strike="noStrike" dirty="0" smtClean="0">
                          <a:effectLst/>
                        </a:rPr>
                        <a:t>1</a:t>
                      </a:r>
                      <a:r>
                        <a:rPr lang="id-ID" sz="1550" u="none" strike="noStrike" dirty="0" smtClean="0">
                          <a:effectLst/>
                        </a:rPr>
                        <a:t>8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0109697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50" u="none" strike="noStrike" dirty="0">
                          <a:effectLst/>
                        </a:rPr>
                        <a:t>23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50" u="none" strike="noStrike" dirty="0" err="1">
                          <a:effectLst/>
                        </a:rPr>
                        <a:t>Dinas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Perindustrian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55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7200948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50" u="none" strike="noStrike" dirty="0">
                          <a:effectLst/>
                        </a:rPr>
                        <a:t>24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50" u="none" strike="noStrike" dirty="0" err="1">
                          <a:effectLst/>
                        </a:rPr>
                        <a:t>Dinas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Pertanian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50" u="none" strike="noStrike" dirty="0" smtClean="0">
                          <a:effectLst/>
                        </a:rPr>
                        <a:t>3</a:t>
                      </a:r>
                      <a:r>
                        <a:rPr lang="id-ID" sz="1550" u="none" strike="noStrike" dirty="0" smtClean="0">
                          <a:effectLst/>
                        </a:rPr>
                        <a:t>2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8775288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50" u="none" strike="noStrike" dirty="0">
                          <a:effectLst/>
                        </a:rPr>
                        <a:t>25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550" u="none" strike="noStrike" dirty="0">
                          <a:effectLst/>
                        </a:rPr>
                        <a:t>Dinas Perumahan dan Kawasan Permukiman</a:t>
                      </a:r>
                      <a:endParaRPr lang="fi-FI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50" u="none" strike="noStrike" dirty="0" smtClean="0">
                          <a:effectLst/>
                        </a:rPr>
                        <a:t>15</a:t>
                      </a:r>
                      <a:r>
                        <a:rPr lang="id-ID" sz="1550" u="none" strike="noStrike" dirty="0" smtClean="0">
                          <a:effectLst/>
                        </a:rPr>
                        <a:t>3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8450035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50" u="none" strike="noStrike" dirty="0">
                          <a:effectLst/>
                        </a:rPr>
                        <a:t>26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50" u="none" strike="noStrike" dirty="0" err="1">
                          <a:effectLst/>
                        </a:rPr>
                        <a:t>Dinas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Sosial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50" u="none" strike="noStrike" dirty="0">
                          <a:effectLst/>
                        </a:rPr>
                        <a:t>30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9709198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50" u="none" strike="noStrike" dirty="0">
                          <a:effectLst/>
                        </a:rPr>
                        <a:t>27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50" u="none" strike="noStrike" dirty="0" err="1">
                          <a:effectLst/>
                        </a:rPr>
                        <a:t>Dinas</a:t>
                      </a:r>
                      <a:r>
                        <a:rPr lang="en-US" sz="1550" u="none" strike="noStrike" dirty="0">
                          <a:effectLst/>
                        </a:rPr>
                        <a:t> Tenaga </a:t>
                      </a:r>
                      <a:r>
                        <a:rPr lang="en-US" sz="1550" u="none" strike="noStrike" dirty="0" err="1">
                          <a:effectLst/>
                        </a:rPr>
                        <a:t>Kerja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55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3675620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50" u="none" strike="noStrike" dirty="0">
                          <a:effectLst/>
                        </a:rPr>
                        <a:t>28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50" u="none" strike="noStrike" dirty="0" err="1">
                          <a:effectLst/>
                        </a:rPr>
                        <a:t>Satuan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Polisi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Pamong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Praja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55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171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9530221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50" u="none" strike="noStrike" dirty="0">
                          <a:effectLst/>
                        </a:rPr>
                        <a:t>29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50" u="none" strike="noStrike" dirty="0" err="1">
                          <a:effectLst/>
                        </a:rPr>
                        <a:t>Badan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Kepegawaian</a:t>
                      </a:r>
                      <a:r>
                        <a:rPr lang="en-US" sz="1550" u="none" strike="noStrike" dirty="0">
                          <a:effectLst/>
                        </a:rPr>
                        <a:t>, </a:t>
                      </a:r>
                      <a:r>
                        <a:rPr lang="en-US" sz="1550" u="none" strike="noStrike" dirty="0" err="1">
                          <a:effectLst/>
                        </a:rPr>
                        <a:t>Pendidikan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dan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Pelatihan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50" u="none" strike="noStrike" dirty="0" smtClean="0">
                          <a:effectLst/>
                        </a:rPr>
                        <a:t>5</a:t>
                      </a:r>
                      <a:r>
                        <a:rPr lang="id-ID" sz="1550" u="none" strike="noStrike" dirty="0" smtClean="0">
                          <a:effectLst/>
                        </a:rPr>
                        <a:t>3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4082492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50" u="none" strike="noStrike" dirty="0">
                          <a:effectLst/>
                        </a:rPr>
                        <a:t>30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50" u="none" strike="noStrike" dirty="0" err="1">
                          <a:effectLst/>
                        </a:rPr>
                        <a:t>Badan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Kesatuan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Bangsa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dan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Politik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50" u="none" strike="noStrike" dirty="0" smtClean="0">
                          <a:effectLst/>
                        </a:rPr>
                        <a:t>1</a:t>
                      </a:r>
                      <a:r>
                        <a:rPr lang="id-ID" sz="1550" u="none" strike="noStrike" dirty="0" smtClean="0">
                          <a:effectLst/>
                        </a:rPr>
                        <a:t>3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2758953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50" u="none" strike="noStrike" dirty="0">
                          <a:effectLst/>
                        </a:rPr>
                        <a:t>31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50" u="none" strike="noStrike" dirty="0" err="1">
                          <a:effectLst/>
                        </a:rPr>
                        <a:t>Badan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Penanggulangan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Bencana</a:t>
                      </a:r>
                      <a:r>
                        <a:rPr lang="en-US" sz="1550" u="none" strike="noStrike" dirty="0">
                          <a:effectLst/>
                        </a:rPr>
                        <a:t> Daerah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50" u="none" strike="noStrike" dirty="0">
                          <a:effectLst/>
                        </a:rPr>
                        <a:t>36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1868773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50" u="none" strike="noStrike">
                          <a:effectLst/>
                        </a:rPr>
                        <a:t>32</a:t>
                      </a:r>
                      <a:endParaRPr lang="en-US" sz="155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50" u="none" strike="noStrike" dirty="0" err="1">
                          <a:effectLst/>
                        </a:rPr>
                        <a:t>Badan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Pendapatan</a:t>
                      </a:r>
                      <a:r>
                        <a:rPr lang="en-US" sz="1550" u="none" strike="noStrike" dirty="0">
                          <a:effectLst/>
                        </a:rPr>
                        <a:t> Daerah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50" u="none" strike="noStrike" dirty="0" smtClean="0">
                          <a:effectLst/>
                        </a:rPr>
                        <a:t>11</a:t>
                      </a:r>
                      <a:r>
                        <a:rPr lang="id-ID" sz="1550" u="none" strike="noStrike" dirty="0" smtClean="0">
                          <a:effectLst/>
                        </a:rPr>
                        <a:t>1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7156551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50" u="none" strike="noStrike">
                          <a:effectLst/>
                        </a:rPr>
                        <a:t>33</a:t>
                      </a:r>
                      <a:endParaRPr lang="en-US" sz="155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50" u="none" strike="noStrike" dirty="0" err="1">
                          <a:effectLst/>
                        </a:rPr>
                        <a:t>Badan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Pengelolaan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Keuangan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dan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Aset</a:t>
                      </a:r>
                      <a:r>
                        <a:rPr lang="en-US" sz="1550" u="none" strike="noStrike" dirty="0">
                          <a:effectLst/>
                        </a:rPr>
                        <a:t> Daerah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50" u="none" strike="noStrike" dirty="0">
                          <a:effectLst/>
                        </a:rPr>
                        <a:t>62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72344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50" u="none" strike="noStrike">
                          <a:effectLst/>
                        </a:rPr>
                        <a:t>34</a:t>
                      </a:r>
                      <a:endParaRPr lang="en-US" sz="155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50" u="none" strike="noStrike" dirty="0" err="1">
                          <a:effectLst/>
                        </a:rPr>
                        <a:t>Badan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Perencanaan</a:t>
                      </a:r>
                      <a:r>
                        <a:rPr lang="en-US" sz="1550" u="none" strike="noStrike" dirty="0">
                          <a:effectLst/>
                        </a:rPr>
                        <a:t> Pembangunan Daerah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50" u="none" strike="noStrike" dirty="0">
                          <a:effectLst/>
                        </a:rPr>
                        <a:t>27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1076271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50" u="none" strike="noStrike" dirty="0">
                          <a:effectLst/>
                        </a:rPr>
                        <a:t>35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50" u="none" strike="noStrike" dirty="0" err="1">
                          <a:effectLst/>
                        </a:rPr>
                        <a:t>Rumah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Sakit</a:t>
                      </a:r>
                      <a:r>
                        <a:rPr lang="en-US" sz="1550" u="none" strike="noStrike" dirty="0">
                          <a:effectLst/>
                        </a:rPr>
                        <a:t> </a:t>
                      </a:r>
                      <a:r>
                        <a:rPr lang="en-US" sz="1550" u="none" strike="noStrike" dirty="0" err="1">
                          <a:effectLst/>
                        </a:rPr>
                        <a:t>Umum</a:t>
                      </a:r>
                      <a:r>
                        <a:rPr lang="en-US" sz="1550" u="none" strike="noStrike" dirty="0">
                          <a:effectLst/>
                        </a:rPr>
                        <a:t> Daerah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50" u="none" strike="noStrike" dirty="0">
                          <a:effectLst/>
                        </a:rPr>
                        <a:t>85</a:t>
                      </a:r>
                      <a:endParaRPr lang="en-US" sz="15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67175318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623087"/>
              </p:ext>
            </p:extLst>
          </p:nvPr>
        </p:nvGraphicFramePr>
        <p:xfrm>
          <a:off x="4602480" y="152400"/>
          <a:ext cx="4465320" cy="5760720"/>
        </p:xfrm>
        <a:graphic>
          <a:graphicData uri="http://schemas.openxmlformats.org/drawingml/2006/table">
            <a:tbl>
              <a:tblPr firstRow="1" lastRow="1" bandRow="1">
                <a:tableStyleId>{6E25E649-3F16-4E02-A733-19D2CDBF48F0}</a:tableStyleId>
              </a:tblPr>
              <a:tblGrid>
                <a:gridCol w="376467">
                  <a:extLst>
                    <a:ext uri="{9D8B030D-6E8A-4147-A177-3AD203B41FA5}">
                      <a16:colId xmlns="" xmlns:a16="http://schemas.microsoft.com/office/drawing/2014/main" val="3489645471"/>
                    </a:ext>
                  </a:extLst>
                </a:gridCol>
                <a:gridCol w="3326853">
                  <a:extLst>
                    <a:ext uri="{9D8B030D-6E8A-4147-A177-3AD203B41FA5}">
                      <a16:colId xmlns="" xmlns:a16="http://schemas.microsoft.com/office/drawing/2014/main" val="2743763949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1920154211"/>
                    </a:ext>
                  </a:extLst>
                </a:gridCol>
              </a:tblGrid>
              <a:tr h="2868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No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OPD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Jumlah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208131912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36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Kecamatan Banyumanik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 smtClean="0">
                          <a:effectLst/>
                        </a:rPr>
                        <a:t>3</a:t>
                      </a:r>
                      <a:r>
                        <a:rPr lang="id-ID" sz="1500" u="none" strike="noStrike" dirty="0" smtClean="0">
                          <a:effectLst/>
                        </a:rPr>
                        <a:t>3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244860509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37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Kecamatan Candisari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 smtClean="0">
                          <a:effectLst/>
                        </a:rPr>
                        <a:t>1</a:t>
                      </a:r>
                      <a:r>
                        <a:rPr lang="id-ID" sz="1500" u="none" strike="noStrike" dirty="0" smtClean="0">
                          <a:effectLst/>
                        </a:rPr>
                        <a:t>3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989087295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38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Kecamatan Gajahmungkur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22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072214380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39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Kecamatan Gayamsari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21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668114899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40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Kecamatan Genuk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15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506487625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41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Kecamatan Gunungpati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 smtClean="0">
                          <a:effectLst/>
                        </a:rPr>
                        <a:t>1</a:t>
                      </a:r>
                      <a:r>
                        <a:rPr lang="id-ID" sz="1500" u="none" strike="noStrike" dirty="0" smtClean="0">
                          <a:effectLst/>
                        </a:rPr>
                        <a:t>7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850079804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42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Kecamatan Mijen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 smtClean="0">
                          <a:effectLst/>
                        </a:rPr>
                        <a:t>2</a:t>
                      </a:r>
                      <a:r>
                        <a:rPr lang="id-ID" sz="1500" u="none" strike="noStrike" dirty="0" smtClean="0">
                          <a:effectLst/>
                        </a:rPr>
                        <a:t>0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283833664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43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 err="1">
                          <a:effectLst/>
                        </a:rPr>
                        <a:t>Kecamatan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Ngaliyan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23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590692470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44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 err="1">
                          <a:effectLst/>
                        </a:rPr>
                        <a:t>Kecamatan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Pedurungan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 smtClean="0">
                          <a:effectLst/>
                        </a:rPr>
                        <a:t>3</a:t>
                      </a:r>
                      <a:r>
                        <a:rPr lang="id-ID" sz="1500" u="none" strike="noStrike" dirty="0" smtClean="0">
                          <a:effectLst/>
                        </a:rPr>
                        <a:t>8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709045557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45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Kecamatan Semarang Barat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5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707496613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46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Kecamatan Semarang Selatan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 smtClean="0">
                          <a:effectLst/>
                        </a:rPr>
                        <a:t>2</a:t>
                      </a:r>
                      <a:r>
                        <a:rPr lang="id-ID" sz="1500" u="none" strike="noStrike" dirty="0" smtClean="0">
                          <a:effectLst/>
                        </a:rPr>
                        <a:t>4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970334206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47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Kecamatan Semarang Tengah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37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587675572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48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Kecamatan Semarang Timur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 smtClean="0">
                          <a:effectLst/>
                        </a:rPr>
                        <a:t>2</a:t>
                      </a:r>
                      <a:r>
                        <a:rPr lang="id-ID" sz="1500" u="none" strike="noStrike" dirty="0" smtClean="0">
                          <a:effectLst/>
                        </a:rPr>
                        <a:t>0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136708206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49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Kecamatan Semarang Utara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21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146891341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50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Kecamatan Tembalang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26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937311242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51</a:t>
                      </a:r>
                      <a:endParaRPr lang="en-US" sz="15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 err="1">
                          <a:effectLst/>
                        </a:rPr>
                        <a:t>Kecamatan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Tugu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17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11245774"/>
                  </a:ext>
                </a:extLst>
              </a:tr>
              <a:tr h="28687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d-ID" sz="1500" u="none" strike="noStrike" dirty="0">
                          <a:effectLst/>
                        </a:rPr>
                        <a:t>TOTAL JFU </a:t>
                      </a:r>
                      <a:r>
                        <a:rPr lang="en-US" sz="1500" u="none" strike="noStrike" dirty="0">
                          <a:effectLst/>
                        </a:rPr>
                        <a:t>/ </a:t>
                      </a:r>
                      <a:r>
                        <a:rPr lang="id-ID" sz="1500" u="none" strike="noStrike" dirty="0">
                          <a:effectLst/>
                        </a:rPr>
                        <a:t>STAF</a:t>
                      </a:r>
                      <a:endParaRPr lang="en-US" sz="15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 smtClean="0">
                          <a:effectLst/>
                        </a:rPr>
                        <a:t>3</a:t>
                      </a:r>
                      <a:r>
                        <a:rPr lang="id-ID" sz="1500" u="none" strike="noStrike" dirty="0" smtClean="0">
                          <a:effectLst/>
                        </a:rPr>
                        <a:t>168</a:t>
                      </a:r>
                      <a:endParaRPr lang="en-US" sz="15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200370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3863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C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9864913"/>
              </p:ext>
            </p:extLst>
          </p:nvPr>
        </p:nvGraphicFramePr>
        <p:xfrm>
          <a:off x="539552" y="1196752"/>
          <a:ext cx="3317350" cy="3243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8641">
                  <a:extLst>
                    <a:ext uri="{9D8B030D-6E8A-4147-A177-3AD203B41FA5}">
                      <a16:colId xmlns="" xmlns:a16="http://schemas.microsoft.com/office/drawing/2014/main" val="506737539"/>
                    </a:ext>
                  </a:extLst>
                </a:gridCol>
                <a:gridCol w="2638709">
                  <a:extLst>
                    <a:ext uri="{9D8B030D-6E8A-4147-A177-3AD203B41FA5}">
                      <a16:colId xmlns="" xmlns:a16="http://schemas.microsoft.com/office/drawing/2014/main" val="14570734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 smtClean="0">
                          <a:effectLst/>
                          <a:latin typeface="Berlin Sans FB" pitchFamily="34" charset="0"/>
                        </a:rPr>
                        <a:t>No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 smtClean="0">
                          <a:effectLst/>
                          <a:latin typeface="Berlin Sans FB" pitchFamily="34" charset="0"/>
                        </a:rPr>
                        <a:t>KLASIFIKASI </a:t>
                      </a:r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A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0152290"/>
                  </a:ext>
                </a:extLst>
              </a:tr>
              <a:tr h="229877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Analis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142543"/>
                  </a:ext>
                </a:extLst>
              </a:tr>
              <a:tr h="191840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2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Penyusun 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18768508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3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Pengawas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2858884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4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Penyuluh 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3338995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5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Pemeriksa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40297724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6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Penelaah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6689267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7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Pengembang 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1573522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8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 err="1">
                          <a:effectLst/>
                          <a:latin typeface="Berlin Sans FB" pitchFamily="34" charset="0"/>
                        </a:rPr>
                        <a:t>Pengevaluasi</a:t>
                      </a:r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 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3985604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9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Perancang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428422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10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Koordinator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6379021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11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Penata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2531500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12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Instruktur 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20813897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13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Fasilitator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673205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7336931"/>
              </p:ext>
            </p:extLst>
          </p:nvPr>
        </p:nvGraphicFramePr>
        <p:xfrm>
          <a:off x="5292080" y="1268760"/>
          <a:ext cx="3317350" cy="3243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8641">
                  <a:extLst>
                    <a:ext uri="{9D8B030D-6E8A-4147-A177-3AD203B41FA5}">
                      <a16:colId xmlns="" xmlns:a16="http://schemas.microsoft.com/office/drawing/2014/main" val="506737539"/>
                    </a:ext>
                  </a:extLst>
                </a:gridCol>
                <a:gridCol w="2638709">
                  <a:extLst>
                    <a:ext uri="{9D8B030D-6E8A-4147-A177-3AD203B41FA5}">
                      <a16:colId xmlns="" xmlns:a16="http://schemas.microsoft.com/office/drawing/2014/main" val="14570734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 smtClean="0">
                          <a:effectLst/>
                          <a:latin typeface="Berlin Sans FB" pitchFamily="34" charset="0"/>
                        </a:rPr>
                        <a:t>No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 smtClean="0">
                          <a:effectLst/>
                          <a:latin typeface="Berlin Sans FB" pitchFamily="34" charset="0"/>
                        </a:rPr>
                        <a:t>KLASIFIKASI </a:t>
                      </a:r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A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0152290"/>
                  </a:ext>
                </a:extLst>
              </a:tr>
              <a:tr h="229877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14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Pengendali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142543"/>
                  </a:ext>
                </a:extLst>
              </a:tr>
              <a:tr h="191840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 smtClean="0">
                          <a:effectLst/>
                          <a:latin typeface="Berlin Sans FB" pitchFamily="34" charset="0"/>
                        </a:rPr>
                        <a:t>15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Penguji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18768508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16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Penilai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2858884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17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Pengamat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3338995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18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Pengkaji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40297724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19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 err="1">
                          <a:effectLst/>
                          <a:latin typeface="Berlin Sans FB" pitchFamily="34" charset="0"/>
                        </a:rPr>
                        <a:t>Assesor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6689267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20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Juru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1573522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21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Kurator 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3985604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22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Operator 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428422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23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Pembina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6379021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24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Penilik 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2531500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25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Petugas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20813897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26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 err="1">
                          <a:effectLst/>
                          <a:latin typeface="Berlin Sans FB" pitchFamily="34" charset="0"/>
                        </a:rPr>
                        <a:t>Surveyor</a:t>
                      </a:r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 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673205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55651" y="332656"/>
            <a:ext cx="6840760" cy="504056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id-ID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PENATAAN</a:t>
            </a:r>
            <a:r>
              <a:rPr lang="id-ID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NOMENKLATUR</a:t>
            </a:r>
            <a:r>
              <a:rPr lang="id-ID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JABATAN</a:t>
            </a:r>
            <a:r>
              <a:rPr lang="id-ID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PELAKSANA</a:t>
            </a:r>
            <a:r>
              <a:rPr lang="id-ID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d-ID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01924572"/>
              </p:ext>
            </p:extLst>
          </p:nvPr>
        </p:nvGraphicFramePr>
        <p:xfrm>
          <a:off x="1839727" y="4653136"/>
          <a:ext cx="5472608" cy="167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bg1"/>
                          </a:solidFill>
                        </a:rPr>
                        <a:t>TUGAS JABATAN</a:t>
                      </a:r>
                      <a:endParaRPr lang="id-ID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1000"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Penyimpulan</a:t>
                      </a:r>
                    </a:p>
                  </a:txBody>
                  <a:tcPr marL="5401" marR="5401" marT="5401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Pengawasan</a:t>
                      </a:r>
                    </a:p>
                  </a:txBody>
                  <a:tcPr marL="5401" marR="5401" marT="5401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9791"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Perekomendasian</a:t>
                      </a:r>
                    </a:p>
                  </a:txBody>
                  <a:tcPr marL="5401" marR="5401" marT="5401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Penyuluhan</a:t>
                      </a:r>
                    </a:p>
                  </a:txBody>
                  <a:tcPr marL="5401" marR="5401" marT="5401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Pengkajian</a:t>
                      </a:r>
                    </a:p>
                  </a:txBody>
                  <a:tcPr marL="5401" marR="5401" marT="5401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Pemunitasian</a:t>
                      </a:r>
                    </a:p>
                  </a:txBody>
                  <a:tcPr marL="5401" marR="5401" marT="5401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Penyusunan</a:t>
                      </a:r>
                    </a:p>
                  </a:txBody>
                  <a:tcPr marL="5401" marR="5401" marT="5401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Pengelolaan</a:t>
                      </a:r>
                    </a:p>
                  </a:txBody>
                  <a:tcPr marL="5401" marR="5401" marT="5401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4815"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Penelaahan</a:t>
                      </a:r>
                    </a:p>
                  </a:txBody>
                  <a:tcPr marL="5401" marR="5401" marT="5401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Pengkoordinasian</a:t>
                      </a:r>
                    </a:p>
                  </a:txBody>
                  <a:tcPr marL="5401" marR="5401" marT="5401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563459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C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01500537"/>
              </p:ext>
            </p:extLst>
          </p:nvPr>
        </p:nvGraphicFramePr>
        <p:xfrm>
          <a:off x="467544" y="764704"/>
          <a:ext cx="3317350" cy="3243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8641">
                  <a:extLst>
                    <a:ext uri="{9D8B030D-6E8A-4147-A177-3AD203B41FA5}">
                      <a16:colId xmlns="" xmlns:a16="http://schemas.microsoft.com/office/drawing/2014/main" val="506737539"/>
                    </a:ext>
                  </a:extLst>
                </a:gridCol>
                <a:gridCol w="2638709">
                  <a:extLst>
                    <a:ext uri="{9D8B030D-6E8A-4147-A177-3AD203B41FA5}">
                      <a16:colId xmlns="" xmlns:a16="http://schemas.microsoft.com/office/drawing/2014/main" val="14570734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 smtClean="0">
                          <a:effectLst/>
                          <a:latin typeface="Berlin Sans FB" pitchFamily="34" charset="0"/>
                        </a:rPr>
                        <a:t>No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 smtClean="0">
                          <a:effectLst/>
                          <a:latin typeface="Berlin Sans FB" pitchFamily="34" charset="0"/>
                        </a:rPr>
                        <a:t>KLASIFIKASI </a:t>
                      </a:r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B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0152290"/>
                  </a:ext>
                </a:extLst>
              </a:tr>
              <a:tr h="229877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Pengelola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142543"/>
                  </a:ext>
                </a:extLst>
              </a:tr>
              <a:tr h="191840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2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Pengolah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18768508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3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Pranata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2858884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4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Teknisi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3338995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5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Verifikator 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40297724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6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Operator 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6689267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7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Account 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1573522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8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Penyiap 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3985604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9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Tenaga Peliputan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428422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10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Perawat Senjata Api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6379021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11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Pengalih Media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2531500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12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Pemroses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20813897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13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Bendahara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673205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19541480"/>
              </p:ext>
            </p:extLst>
          </p:nvPr>
        </p:nvGraphicFramePr>
        <p:xfrm>
          <a:off x="5292080" y="730626"/>
          <a:ext cx="3317350" cy="3243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8641">
                  <a:extLst>
                    <a:ext uri="{9D8B030D-6E8A-4147-A177-3AD203B41FA5}">
                      <a16:colId xmlns="" xmlns:a16="http://schemas.microsoft.com/office/drawing/2014/main" val="506737539"/>
                    </a:ext>
                  </a:extLst>
                </a:gridCol>
                <a:gridCol w="2638709">
                  <a:extLst>
                    <a:ext uri="{9D8B030D-6E8A-4147-A177-3AD203B41FA5}">
                      <a16:colId xmlns="" xmlns:a16="http://schemas.microsoft.com/office/drawing/2014/main" val="14570734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 smtClean="0">
                          <a:effectLst/>
                          <a:latin typeface="Berlin Sans FB" pitchFamily="34" charset="0"/>
                        </a:rPr>
                        <a:t> No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 smtClean="0">
                          <a:effectLst/>
                          <a:latin typeface="Berlin Sans FB" pitchFamily="34" charset="0"/>
                        </a:rPr>
                        <a:t>KLASIFIKASI </a:t>
                      </a:r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B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0152290"/>
                  </a:ext>
                </a:extLst>
              </a:tr>
              <a:tr h="229877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14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Herbalis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142543"/>
                  </a:ext>
                </a:extLst>
              </a:tr>
              <a:tr h="191840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 smtClean="0">
                          <a:effectLst/>
                          <a:latin typeface="Berlin Sans FB" pitchFamily="34" charset="0"/>
                        </a:rPr>
                        <a:t>15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Instruktur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18768508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16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Instruktur Kepala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2858884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17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Jurnalis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3338995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18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Juru Sita 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40297724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19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Koordinator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6689267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20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Notulis Rapat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1573522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21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Akupunturis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3985604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22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Asisten Client 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428422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23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Asisten Pelelang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6379021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2531500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20813897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673205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55651" y="332656"/>
            <a:ext cx="684076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b="1" dirty="0" smtClean="0">
                <a:solidFill>
                  <a:schemeClr val="bg1"/>
                </a:solidFill>
              </a:rPr>
              <a:t>PENATAAN</a:t>
            </a:r>
            <a:r>
              <a:rPr lang="id-ID" b="1" dirty="0" smtClean="0"/>
              <a:t> </a:t>
            </a:r>
            <a:r>
              <a:rPr lang="id-ID" b="1" dirty="0" smtClean="0">
                <a:solidFill>
                  <a:schemeClr val="bg1"/>
                </a:solidFill>
              </a:rPr>
              <a:t>NOMENKLATUR</a:t>
            </a:r>
            <a:r>
              <a:rPr lang="id-ID" b="1" dirty="0" smtClean="0"/>
              <a:t> </a:t>
            </a:r>
            <a:r>
              <a:rPr lang="id-ID" b="1" dirty="0" smtClean="0">
                <a:solidFill>
                  <a:schemeClr val="bg1"/>
                </a:solidFill>
              </a:rPr>
              <a:t>JABATAN</a:t>
            </a:r>
            <a:r>
              <a:rPr lang="id-ID" b="1" dirty="0" smtClean="0"/>
              <a:t> </a:t>
            </a:r>
            <a:r>
              <a:rPr lang="id-ID" b="1" dirty="0" smtClean="0">
                <a:solidFill>
                  <a:schemeClr val="bg1"/>
                </a:solidFill>
              </a:rPr>
              <a:t>PELAKSANA</a:t>
            </a:r>
            <a:r>
              <a:rPr lang="id-ID" b="1" dirty="0" smtClean="0"/>
              <a:t> </a:t>
            </a:r>
            <a:endParaRPr lang="id-ID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93821918"/>
              </p:ext>
            </p:extLst>
          </p:nvPr>
        </p:nvGraphicFramePr>
        <p:xfrm>
          <a:off x="1691680" y="4149080"/>
          <a:ext cx="5472608" cy="1417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bg1"/>
                          </a:solidFill>
                        </a:rPr>
                        <a:t>TUGAS JABATAN</a:t>
                      </a:r>
                      <a:endParaRPr lang="id-ID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1000">
                <a:tc>
                  <a:txBody>
                    <a:bodyPr/>
                    <a:lstStyle/>
                    <a:p>
                      <a:pPr marL="108000" algn="l" defTabSz="914400" rtl="0" eaLnBrk="1" fontAlgn="b" latinLnBrk="0" hangingPunct="1"/>
                      <a:r>
                        <a:rPr lang="id-ID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Pengklasifikasian</a:t>
                      </a:r>
                    </a:p>
                  </a:txBody>
                  <a:tcPr marL="5401" marR="5401" marT="5401" marB="0" anchor="b"/>
                </a:tc>
                <a:tc>
                  <a:txBody>
                    <a:bodyPr/>
                    <a:lstStyle/>
                    <a:p>
                      <a:pPr marL="108000" algn="l" defTabSz="914400" rtl="0" eaLnBrk="1" fontAlgn="b" latinLnBrk="0" hangingPunct="1"/>
                      <a:r>
                        <a:rPr lang="id-ID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Penyinkronisasikan</a:t>
                      </a:r>
                    </a:p>
                  </a:txBody>
                  <a:tcPr marL="5401" marR="5401" marT="5401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9791">
                <a:tc>
                  <a:txBody>
                    <a:bodyPr/>
                    <a:lstStyle/>
                    <a:p>
                      <a:pPr marL="108000" algn="l" defTabSz="914400" rtl="0" eaLnBrk="1" fontAlgn="b" latinLnBrk="0" hangingPunct="1"/>
                      <a:r>
                        <a:rPr lang="id-ID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Penginventarisasian</a:t>
                      </a:r>
                    </a:p>
                  </a:txBody>
                  <a:tcPr marL="5401" marR="5401" marT="5401" marB="0" anchor="b"/>
                </a:tc>
                <a:tc>
                  <a:txBody>
                    <a:bodyPr/>
                    <a:lstStyle/>
                    <a:p>
                      <a:pPr marL="108000" algn="l" defTabSz="914400" rtl="0" eaLnBrk="1" fontAlgn="b" latinLnBrk="0" hangingPunct="1"/>
                      <a:r>
                        <a:rPr lang="id-ID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Pelaporan</a:t>
                      </a:r>
                    </a:p>
                  </a:txBody>
                  <a:tcPr marL="5401" marR="5401" marT="5401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108000" algn="l" defTabSz="914400" rtl="0" eaLnBrk="1" fontAlgn="b" latinLnBrk="0" hangingPunct="1"/>
                      <a:r>
                        <a:rPr lang="id-ID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Pengelompokan</a:t>
                      </a:r>
                    </a:p>
                  </a:txBody>
                  <a:tcPr marL="5401" marR="5401" marT="5401" marB="0" anchor="b"/>
                </a:tc>
                <a:tc>
                  <a:txBody>
                    <a:bodyPr/>
                    <a:lstStyle/>
                    <a:p>
                      <a:pPr marL="108000" algn="l" defTabSz="914400" rtl="0" eaLnBrk="1" fontAlgn="b" latinLnBrk="0" hangingPunct="1"/>
                      <a:r>
                        <a:rPr lang="id-ID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Penyiapan</a:t>
                      </a:r>
                    </a:p>
                  </a:txBody>
                  <a:tcPr marL="5401" marR="5401" marT="5401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108000" algn="l" defTabSz="914400" rtl="0" eaLnBrk="1" fontAlgn="b" latinLnBrk="0" hangingPunct="1"/>
                      <a:r>
                        <a:rPr lang="id-ID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Penelusuran</a:t>
                      </a:r>
                    </a:p>
                  </a:txBody>
                  <a:tcPr marL="5401" marR="5401" marT="5401" marB="0" anchor="b"/>
                </a:tc>
                <a:tc>
                  <a:txBody>
                    <a:bodyPr/>
                    <a:lstStyle/>
                    <a:p>
                      <a:pPr marL="108000" algn="l" defTabSz="914400" rtl="0" eaLnBrk="1" fontAlgn="b" latinLnBrk="0" hangingPunct="1"/>
                      <a:r>
                        <a:rPr lang="id-ID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Pemeriksaan</a:t>
                      </a:r>
                    </a:p>
                  </a:txBody>
                  <a:tcPr marL="5401" marR="5401" marT="5401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292884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C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19093627"/>
              </p:ext>
            </p:extLst>
          </p:nvPr>
        </p:nvGraphicFramePr>
        <p:xfrm>
          <a:off x="467544" y="764704"/>
          <a:ext cx="3672408" cy="33843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8641">
                  <a:extLst>
                    <a:ext uri="{9D8B030D-6E8A-4147-A177-3AD203B41FA5}">
                      <a16:colId xmlns="" xmlns:a16="http://schemas.microsoft.com/office/drawing/2014/main" val="506737539"/>
                    </a:ext>
                  </a:extLst>
                </a:gridCol>
                <a:gridCol w="2993767">
                  <a:extLst>
                    <a:ext uri="{9D8B030D-6E8A-4147-A177-3AD203B41FA5}">
                      <a16:colId xmlns="" xmlns:a16="http://schemas.microsoft.com/office/drawing/2014/main" val="1457073438"/>
                    </a:ext>
                  </a:extLst>
                </a:gridCol>
              </a:tblGrid>
              <a:tr h="241741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 smtClean="0">
                          <a:effectLst/>
                          <a:latin typeface="Berlin Sans FB" pitchFamily="34" charset="0"/>
                        </a:rPr>
                        <a:t>No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 smtClean="0">
                          <a:effectLst/>
                          <a:latin typeface="Berlin Sans FB" pitchFamily="34" charset="0"/>
                        </a:rPr>
                        <a:t>KLASIFIKASI </a:t>
                      </a:r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C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0152290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Pengadministrasi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142543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2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teknisi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18768508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3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Petugas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2858884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4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Pemelihara Senjata Api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3338995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5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Juru 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40297724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6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Pramu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6689267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7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Operator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1573522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8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Pengemudi 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3985604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9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Penjaga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428422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10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Pranata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6379021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11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Pemandu Wisata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2531500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12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Pelatih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20813897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13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Montir Teknika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673205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2695659"/>
              </p:ext>
            </p:extLst>
          </p:nvPr>
        </p:nvGraphicFramePr>
        <p:xfrm>
          <a:off x="4788024" y="730626"/>
          <a:ext cx="3821406" cy="3441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1757">
                  <a:extLst>
                    <a:ext uri="{9D8B030D-6E8A-4147-A177-3AD203B41FA5}">
                      <a16:colId xmlns="" xmlns:a16="http://schemas.microsoft.com/office/drawing/2014/main" val="506737539"/>
                    </a:ext>
                  </a:extLst>
                </a:gridCol>
                <a:gridCol w="3039649">
                  <a:extLst>
                    <a:ext uri="{9D8B030D-6E8A-4147-A177-3AD203B41FA5}">
                      <a16:colId xmlns="" xmlns:a16="http://schemas.microsoft.com/office/drawing/2014/main" val="14570734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 smtClean="0">
                          <a:effectLst/>
                          <a:latin typeface="Berlin Sans FB" pitchFamily="34" charset="0"/>
                        </a:rPr>
                        <a:t>No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 smtClean="0">
                          <a:effectLst/>
                          <a:latin typeface="Berlin Sans FB" pitchFamily="34" charset="0"/>
                        </a:rPr>
                        <a:t>KLASIFIKASI </a:t>
                      </a:r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C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0152290"/>
                  </a:ext>
                </a:extLst>
              </a:tr>
              <a:tr h="229877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14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400" u="none" strike="noStrike" dirty="0" smtClean="0">
                          <a:effectLst/>
                          <a:latin typeface="Berlin Sans FB" pitchFamily="34" charset="0"/>
                        </a:rPr>
                        <a:t>Registrasi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142543"/>
                  </a:ext>
                </a:extLst>
              </a:tr>
              <a:tr h="191840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 smtClean="0">
                          <a:effectLst/>
                          <a:latin typeface="Berlin Sans FB" pitchFamily="34" charset="0"/>
                        </a:rPr>
                        <a:t>15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sv-SE" sz="1400" u="none" strike="noStrike" dirty="0">
                          <a:effectLst/>
                          <a:latin typeface="Berlin Sans FB" pitchFamily="34" charset="0"/>
                        </a:rPr>
                        <a:t>Satuan Pelaksana Sistem Pengendalian Internal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18768508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16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400" u="none" strike="noStrike" dirty="0">
                          <a:effectLst/>
                          <a:latin typeface="Berlin Sans FB" pitchFamily="34" charset="0"/>
                        </a:rPr>
                        <a:t>Sekretaris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2858884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17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400" u="none" strike="noStrike" dirty="0">
                          <a:effectLst/>
                          <a:latin typeface="Berlin Sans FB" pitchFamily="34" charset="0"/>
                        </a:rPr>
                        <a:t>Serang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3338995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18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400" u="none" strike="noStrike" dirty="0">
                          <a:effectLst/>
                          <a:latin typeface="Berlin Sans FB" pitchFamily="34" charset="0"/>
                        </a:rPr>
                        <a:t>Polisi Khusus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40297724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19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400" u="none" strike="noStrike" dirty="0">
                          <a:effectLst/>
                          <a:latin typeface="Berlin Sans FB" pitchFamily="34" charset="0"/>
                        </a:rPr>
                        <a:t>Penulis Steno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6689267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20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400" u="none" strike="noStrike" dirty="0">
                          <a:effectLst/>
                          <a:latin typeface="Berlin Sans FB" pitchFamily="34" charset="0"/>
                        </a:rPr>
                        <a:t>Pengambil Sampel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1573522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21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Pengawal Tahanan/ Narapidana</a:t>
                      </a: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3985604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 dirty="0">
                          <a:effectLst/>
                          <a:latin typeface="Berlin Sans FB" pitchFamily="34" charset="0"/>
                        </a:rPr>
                        <a:t>22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400" u="none" strike="noStrike" dirty="0">
                          <a:effectLst/>
                          <a:latin typeface="Berlin Sans FB" pitchFamily="34" charset="0"/>
                        </a:rPr>
                        <a:t>Pengawas Olah Raga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428422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fontAlgn="b"/>
                      <a:r>
                        <a:rPr lang="id-ID" sz="1500" u="none" strike="noStrike">
                          <a:effectLst/>
                          <a:latin typeface="Berlin Sans FB" pitchFamily="34" charset="0"/>
                        </a:rPr>
                        <a:t>23</a:t>
                      </a:r>
                      <a:endParaRPr lang="id-ID" sz="1500" b="1" i="0" u="none" strike="noStrike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400" u="none" strike="noStrike" dirty="0">
                          <a:effectLst/>
                          <a:latin typeface="Berlin Sans FB" pitchFamily="34" charset="0"/>
                        </a:rPr>
                        <a:t>Pemulasaran Jenazah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6379021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defTabSz="914400" rtl="0" eaLnBrk="1" fontAlgn="b" latinLnBrk="0" hangingPunct="1"/>
                      <a:r>
                        <a:rPr lang="id-ID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24</a:t>
                      </a:r>
                      <a:endParaRPr lang="id-ID" sz="1500" u="none" strike="noStrike" kern="1200" dirty="0">
                        <a:solidFill>
                          <a:schemeClr val="dk1"/>
                        </a:solidFill>
                        <a:effectLst/>
                        <a:latin typeface="Berlin Sans FB" pitchFamily="34" charset="0"/>
                        <a:ea typeface="+mn-ea"/>
                        <a:cs typeface="+mn-cs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400" u="none" strike="noStrike" dirty="0">
                          <a:effectLst/>
                          <a:latin typeface="Berlin Sans FB" pitchFamily="34" charset="0"/>
                        </a:rPr>
                        <a:t>Penagih Retribusi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2531500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defTabSz="914400" rtl="0" eaLnBrk="1" fontAlgn="b" latinLnBrk="0" hangingPunct="1"/>
                      <a:r>
                        <a:rPr lang="id-ID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25</a:t>
                      </a:r>
                      <a:endParaRPr lang="id-ID" sz="1500" u="none" strike="noStrike" kern="1200" dirty="0">
                        <a:solidFill>
                          <a:schemeClr val="dk1"/>
                        </a:solidFill>
                        <a:effectLst/>
                        <a:latin typeface="Berlin Sans FB" pitchFamily="34" charset="0"/>
                        <a:ea typeface="+mn-ea"/>
                        <a:cs typeface="+mn-cs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400" u="none" strike="noStrike" dirty="0">
                          <a:effectLst/>
                          <a:latin typeface="Berlin Sans FB" pitchFamily="34" charset="0"/>
                        </a:rPr>
                        <a:t>Pemantau Gunung Api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20813897"/>
                  </a:ext>
                </a:extLst>
              </a:tr>
              <a:tr h="100284">
                <a:tc>
                  <a:txBody>
                    <a:bodyPr/>
                    <a:lstStyle/>
                    <a:p>
                      <a:pPr marL="108000" algn="ctr" defTabSz="914400" rtl="0" eaLnBrk="1" fontAlgn="b" latinLnBrk="0" hangingPunct="1"/>
                      <a:r>
                        <a:rPr lang="id-ID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Berlin Sans FB" pitchFamily="34" charset="0"/>
                          <a:ea typeface="+mn-ea"/>
                          <a:cs typeface="+mn-cs"/>
                        </a:rPr>
                        <a:t>26</a:t>
                      </a:r>
                      <a:endParaRPr lang="id-ID" sz="1500" u="none" strike="noStrike" kern="1200" dirty="0">
                        <a:solidFill>
                          <a:schemeClr val="dk1"/>
                        </a:solidFill>
                        <a:effectLst/>
                        <a:latin typeface="Berlin Sans FB" pitchFamily="34" charset="0"/>
                        <a:ea typeface="+mn-ea"/>
                        <a:cs typeface="+mn-cs"/>
                      </a:endParaRPr>
                    </a:p>
                  </a:txBody>
                  <a:tcPr marL="3096" marR="3096" marT="30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id-ID" sz="1400" u="none" strike="noStrike" dirty="0">
                          <a:effectLst/>
                          <a:latin typeface="Berlin Sans FB" pitchFamily="34" charset="0"/>
                        </a:rPr>
                        <a:t>Pembantu Operator Radar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3096" marR="3096" marT="30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673205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55651" y="332656"/>
            <a:ext cx="684076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b="1" dirty="0" smtClean="0">
                <a:solidFill>
                  <a:schemeClr val="bg1"/>
                </a:solidFill>
              </a:rPr>
              <a:t>PENATAAN</a:t>
            </a:r>
            <a:r>
              <a:rPr lang="id-ID" b="1" dirty="0" smtClean="0"/>
              <a:t> </a:t>
            </a:r>
            <a:r>
              <a:rPr lang="id-ID" b="1" dirty="0" smtClean="0">
                <a:solidFill>
                  <a:schemeClr val="bg1"/>
                </a:solidFill>
              </a:rPr>
              <a:t>NOMENKLATUR</a:t>
            </a:r>
            <a:r>
              <a:rPr lang="id-ID" b="1" dirty="0" smtClean="0"/>
              <a:t> </a:t>
            </a:r>
            <a:r>
              <a:rPr lang="id-ID" b="1" dirty="0" smtClean="0">
                <a:solidFill>
                  <a:schemeClr val="bg1"/>
                </a:solidFill>
              </a:rPr>
              <a:t>JABATAN</a:t>
            </a:r>
            <a:r>
              <a:rPr lang="id-ID" b="1" dirty="0" smtClean="0"/>
              <a:t> </a:t>
            </a:r>
            <a:r>
              <a:rPr lang="id-ID" b="1" dirty="0" smtClean="0">
                <a:solidFill>
                  <a:schemeClr val="bg1"/>
                </a:solidFill>
              </a:rPr>
              <a:t>PELAKSANA</a:t>
            </a:r>
            <a:r>
              <a:rPr lang="id-ID" b="1" dirty="0" smtClean="0"/>
              <a:t> </a:t>
            </a:r>
            <a:endParaRPr lang="id-ID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535500"/>
              </p:ext>
            </p:extLst>
          </p:nvPr>
        </p:nvGraphicFramePr>
        <p:xfrm>
          <a:off x="1839727" y="4293096"/>
          <a:ext cx="5472608" cy="2425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bg1"/>
                          </a:solidFill>
                        </a:rPr>
                        <a:t>TUGAS JABATAN</a:t>
                      </a:r>
                      <a:endParaRPr lang="id-ID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1000"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dirty="0">
                          <a:effectLst/>
                          <a:latin typeface="Berlin Sans FB" pitchFamily="34" charset="0"/>
                        </a:rPr>
                        <a:t>Penerimaan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5401" marR="5401" marT="5401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dirty="0">
                          <a:effectLst/>
                          <a:latin typeface="Berlin Sans FB" pitchFamily="34" charset="0"/>
                        </a:rPr>
                        <a:t>Pembersihan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5401" marR="5401" marT="5401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9791"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dirty="0">
                          <a:effectLst/>
                          <a:latin typeface="Berlin Sans FB" pitchFamily="34" charset="0"/>
                        </a:rPr>
                        <a:t>Pengumpulan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5401" marR="5401" marT="5401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dirty="0">
                          <a:effectLst/>
                          <a:latin typeface="Berlin Sans FB" pitchFamily="34" charset="0"/>
                        </a:rPr>
                        <a:t>Pengoperasian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5401" marR="5401" marT="5401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dirty="0">
                          <a:effectLst/>
                          <a:latin typeface="Berlin Sans FB" pitchFamily="34" charset="0"/>
                        </a:rPr>
                        <a:t>Pencatatan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5401" marR="5401" marT="5401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dirty="0">
                          <a:effectLst/>
                          <a:latin typeface="Berlin Sans FB" pitchFamily="34" charset="0"/>
                        </a:rPr>
                        <a:t>Penggandaan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5401" marR="5401" marT="5401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dirty="0">
                          <a:effectLst/>
                          <a:latin typeface="Berlin Sans FB" pitchFamily="34" charset="0"/>
                        </a:rPr>
                        <a:t>Pengamanan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5401" marR="5401" marT="5401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dirty="0">
                          <a:effectLst/>
                          <a:latin typeface="Berlin Sans FB" pitchFamily="34" charset="0"/>
                        </a:rPr>
                        <a:t>Pelayanan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5401" marR="5401" marT="5401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4815"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dirty="0">
                          <a:effectLst/>
                          <a:latin typeface="Berlin Sans FB" pitchFamily="34" charset="0"/>
                        </a:rPr>
                        <a:t>Penertiban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5401" marR="5401" marT="5401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dirty="0">
                          <a:effectLst/>
                          <a:latin typeface="Berlin Sans FB" pitchFamily="34" charset="0"/>
                        </a:rPr>
                        <a:t>Pemasangan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5401" marR="5401" marT="5401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dirty="0">
                          <a:effectLst/>
                          <a:latin typeface="Berlin Sans FB" pitchFamily="34" charset="0"/>
                        </a:rPr>
                        <a:t>Pemasangan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5401" marR="5401" marT="5401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dirty="0" smtClean="0">
                          <a:effectLst/>
                          <a:latin typeface="Berlin Sans FB" pitchFamily="34" charset="0"/>
                        </a:rPr>
                        <a:t>Pendistribusian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5401" marR="5401" marT="5401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4815"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dirty="0">
                          <a:effectLst/>
                          <a:latin typeface="Berlin Sans FB" pitchFamily="34" charset="0"/>
                        </a:rPr>
                        <a:t>Penyortiran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5401" marR="5401" marT="5401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dirty="0">
                          <a:effectLst/>
                          <a:latin typeface="Berlin Sans FB" pitchFamily="34" charset="0"/>
                        </a:rPr>
                        <a:t>Pengetikan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5401" marR="5401" marT="5401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108000" algn="l" fontAlgn="b"/>
                      <a:r>
                        <a:rPr lang="id-ID" sz="1600" u="none" strike="noStrike" dirty="0">
                          <a:effectLst/>
                          <a:latin typeface="Berlin Sans FB" pitchFamily="34" charset="0"/>
                        </a:rPr>
                        <a:t>Pemindahan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5401" marR="5401" marT="5401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itchFamily="34" charset="0"/>
                      </a:endParaRPr>
                    </a:p>
                  </a:txBody>
                  <a:tcPr marL="5401" marR="5401" marT="5401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049718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500306"/>
            <a:ext cx="8143932" cy="3714776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Segera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mengubah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jabatan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pada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SKP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Tahunan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maupun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Bulanan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(SKP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Bulan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April)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Uraian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kegiatan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sesuai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KeMenpan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RB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pada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Rakor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Kepegawaian</a:t>
            </a: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Pada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Tahun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2019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akan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dilaksanakan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evaluasi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atas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pelaksanaan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penyesuaian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nomenklatur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jabatan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pelaksana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pada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tiap-tiap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OPD </a:t>
            </a:r>
            <a:endParaRPr lang="id-ID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733425"/>
            <a:ext cx="8286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3690" y="752625"/>
            <a:ext cx="7286243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TINDAK LANJUT 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759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erlin">
    <a:dk1>
      <a:sysClr val="windowText" lastClr="000000"/>
    </a:dk1>
    <a:lt1>
      <a:sysClr val="window" lastClr="FFFFFF"/>
    </a:lt1>
    <a:dk2>
      <a:srgbClr val="9D360E"/>
    </a:dk2>
    <a:lt2>
      <a:srgbClr val="E7E6E6"/>
    </a:lt2>
    <a:accent1>
      <a:srgbClr val="F09415"/>
    </a:accent1>
    <a:accent2>
      <a:srgbClr val="C1B56B"/>
    </a:accent2>
    <a:accent3>
      <a:srgbClr val="4BAF73"/>
    </a:accent3>
    <a:accent4>
      <a:srgbClr val="5AA6C0"/>
    </a:accent4>
    <a:accent5>
      <a:srgbClr val="D17DF9"/>
    </a:accent5>
    <a:accent6>
      <a:srgbClr val="FA7E5C"/>
    </a:accent6>
    <a:hlink>
      <a:srgbClr val="FFAE3E"/>
    </a:hlink>
    <a:folHlink>
      <a:srgbClr val="FCC77E"/>
    </a:folHlink>
  </a:clrScheme>
</a:themeOverride>
</file>

<file path=ppt/theme/themeOverride2.xml><?xml version="1.0" encoding="utf-8"?>
<a:themeOverride xmlns:a="http://schemas.openxmlformats.org/drawingml/2006/main">
  <a:clrScheme name="Berlin">
    <a:dk1>
      <a:sysClr val="windowText" lastClr="000000"/>
    </a:dk1>
    <a:lt1>
      <a:sysClr val="window" lastClr="FFFFFF"/>
    </a:lt1>
    <a:dk2>
      <a:srgbClr val="9D360E"/>
    </a:dk2>
    <a:lt2>
      <a:srgbClr val="E7E6E6"/>
    </a:lt2>
    <a:accent1>
      <a:srgbClr val="F09415"/>
    </a:accent1>
    <a:accent2>
      <a:srgbClr val="C1B56B"/>
    </a:accent2>
    <a:accent3>
      <a:srgbClr val="4BAF73"/>
    </a:accent3>
    <a:accent4>
      <a:srgbClr val="5AA6C0"/>
    </a:accent4>
    <a:accent5>
      <a:srgbClr val="D17DF9"/>
    </a:accent5>
    <a:accent6>
      <a:srgbClr val="FA7E5C"/>
    </a:accent6>
    <a:hlink>
      <a:srgbClr val="FFAE3E"/>
    </a:hlink>
    <a:folHlink>
      <a:srgbClr val="FCC77E"/>
    </a:folHlink>
  </a:clrScheme>
</a:themeOverride>
</file>

<file path=ppt/theme/themeOverride3.xml><?xml version="1.0" encoding="utf-8"?>
<a:themeOverride xmlns:a="http://schemas.openxmlformats.org/drawingml/2006/main">
  <a:clrScheme name="Berlin">
    <a:dk1>
      <a:sysClr val="windowText" lastClr="000000"/>
    </a:dk1>
    <a:lt1>
      <a:sysClr val="window" lastClr="FFFFFF"/>
    </a:lt1>
    <a:dk2>
      <a:srgbClr val="9D360E"/>
    </a:dk2>
    <a:lt2>
      <a:srgbClr val="E7E6E6"/>
    </a:lt2>
    <a:accent1>
      <a:srgbClr val="F09415"/>
    </a:accent1>
    <a:accent2>
      <a:srgbClr val="C1B56B"/>
    </a:accent2>
    <a:accent3>
      <a:srgbClr val="4BAF73"/>
    </a:accent3>
    <a:accent4>
      <a:srgbClr val="5AA6C0"/>
    </a:accent4>
    <a:accent5>
      <a:srgbClr val="D17DF9"/>
    </a:accent5>
    <a:accent6>
      <a:srgbClr val="FA7E5C"/>
    </a:accent6>
    <a:hlink>
      <a:srgbClr val="FFAE3E"/>
    </a:hlink>
    <a:folHlink>
      <a:srgbClr val="FCC77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4342</TotalTime>
  <Words>855</Words>
  <Application>Microsoft Office PowerPoint</Application>
  <PresentationFormat>On-screen Show (4:3)</PresentationFormat>
  <Paragraphs>394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Berlin</vt:lpstr>
      <vt:lpstr>MATERI PAPARAN</vt:lpstr>
      <vt:lpstr>DASAR HUKUM</vt:lpstr>
      <vt:lpstr>Slide 3</vt:lpstr>
      <vt:lpstr>PENYELESAIAN SK JABATAN PELAKSANA DI LINGKUNGAN PEMERINTAH  KOTA SEMARANG</vt:lpstr>
      <vt:lpstr>Slide 5</vt:lpstr>
      <vt:lpstr>Slide 6</vt:lpstr>
      <vt:lpstr>Slide 7</vt:lpstr>
      <vt:lpstr>Slide 8</vt:lpstr>
      <vt:lpstr>Slide 9</vt:lpstr>
      <vt:lpstr>SELESAI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Rokani</dc:creator>
  <cp:lastModifiedBy>DELL BID 1</cp:lastModifiedBy>
  <cp:revision>295</cp:revision>
  <cp:lastPrinted>2018-04-12T08:05:08Z</cp:lastPrinted>
  <dcterms:created xsi:type="dcterms:W3CDTF">2016-11-29T08:23:44Z</dcterms:created>
  <dcterms:modified xsi:type="dcterms:W3CDTF">2018-04-17T01:09:59Z</dcterms:modified>
</cp:coreProperties>
</file>