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65" r:id="rId4"/>
    <p:sldId id="259" r:id="rId5"/>
    <p:sldId id="261" r:id="rId6"/>
    <p:sldId id="260" r:id="rId7"/>
    <p:sldId id="269" r:id="rId8"/>
    <p:sldId id="266" r:id="rId9"/>
    <p:sldId id="263" r:id="rId10"/>
    <p:sldId id="270" r:id="rId11"/>
    <p:sldId id="272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30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6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2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00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54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57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40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3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97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2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gif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simpatik.semarangkota.go.i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83012"/>
            <a:ext cx="8960694" cy="1373070"/>
          </a:xfrm>
        </p:spPr>
        <p:txBody>
          <a:bodyPr/>
          <a:lstStyle/>
          <a:p>
            <a:r>
              <a:rPr lang="id-ID" sz="2800" dirty="0" smtClean="0">
                <a:latin typeface="Bauhaus 93" panose="04030905020B02020C02" pitchFamily="82" charset="0"/>
              </a:rPr>
              <a:t>SOFT LAUNCH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6000" b="1" dirty="0" smtClean="0">
                <a:latin typeface="Goudy Old Style" panose="02020502050305020303" pitchFamily="18" charset="0"/>
              </a:rPr>
              <a:t>SIMPATIK DAN SINAGA </a:t>
            </a:r>
            <a:r>
              <a:rPr lang="id-ID" sz="6000" dirty="0" smtClean="0"/>
              <a:t/>
            </a:r>
            <a:br>
              <a:rPr lang="id-ID" sz="6000" dirty="0" smtClean="0"/>
            </a:br>
            <a:endParaRPr lang="id-ID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38756" y="6488668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SEMARANG, 7 DESEMBER 2017</a:t>
            </a:r>
            <a:endParaRPr lang="id-ID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133" y="1089064"/>
            <a:ext cx="44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BADAN KEPEGAWAIAN PENDIDIKAN DAN PELATIHAN</a:t>
            </a:r>
          </a:p>
          <a:p>
            <a:pPr algn="ctr"/>
            <a:r>
              <a:rPr lang="id-ID" sz="1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KOTA SEMARANG </a:t>
            </a:r>
            <a:endParaRPr lang="id-ID" sz="1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34" y="90450"/>
            <a:ext cx="770631" cy="998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850" y="2869230"/>
            <a:ext cx="803708" cy="6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850" y="3648844"/>
            <a:ext cx="999615" cy="453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629" y="2746409"/>
            <a:ext cx="873300" cy="39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286" y="3504230"/>
            <a:ext cx="839488" cy="477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06327" y="2696582"/>
            <a:ext cx="647450" cy="66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6621" y="3245293"/>
            <a:ext cx="670840" cy="807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07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Penandatangan Elektronik/Digital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34" y="753228"/>
            <a:ext cx="770631" cy="998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116135"/>
            <a:ext cx="1206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altLang="id-ID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Aplikasi </a:t>
            </a:r>
            <a:r>
              <a:rPr lang="id-ID" altLang="id-ID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penandatanganan dokumen menggunakan </a:t>
            </a:r>
            <a:r>
              <a:rPr lang="id-ID" altLang="id-ID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TTD </a:t>
            </a:r>
            <a:r>
              <a:rPr lang="id-ID" altLang="id-ID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Digital </a:t>
            </a:r>
            <a:r>
              <a:rPr lang="id-ID" altLang="id-ID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untuk aplikasi </a:t>
            </a:r>
            <a:r>
              <a:rPr lang="id-ID" altLang="id-ID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berbasis </a:t>
            </a:r>
            <a:r>
              <a:rPr lang="id-ID" altLang="id-ID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web</a:t>
            </a:r>
            <a:endParaRPr lang="id-ID" altLang="id-ID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d-ID" altLang="id-ID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altLang="id-ID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Penandatanganan </a:t>
            </a:r>
            <a:r>
              <a:rPr lang="id-ID" altLang="id-ID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dokumen bisa dilakuan kapanpun dan dimanapun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d-ID" altLang="id-ID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altLang="id-ID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Dokumen </a:t>
            </a:r>
            <a:r>
              <a:rPr lang="id-ID" altLang="id-ID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yang ditandatangani sah secara hukum sesuai dengan UU ITE </a:t>
            </a:r>
            <a:r>
              <a:rPr lang="id-ID" altLang="id-ID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dan  PP </a:t>
            </a:r>
            <a:r>
              <a:rPr lang="id-ID" altLang="id-ID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PSTE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d-ID" altLang="id-ID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altLang="id-ID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Menggunakan </a:t>
            </a:r>
            <a:r>
              <a:rPr lang="id-ID" altLang="id-ID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QR Code untuk mengamankan dokumen dan memastikan </a:t>
            </a:r>
            <a:r>
              <a:rPr lang="id-ID" altLang="id-ID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keaslian </a:t>
            </a:r>
            <a:r>
              <a:rPr lang="id-ID" altLang="id-ID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dokumen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67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34" y="753228"/>
            <a:ext cx="770631" cy="99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0" y="753227"/>
            <a:ext cx="4173530" cy="5901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Notched Right Arrow 6"/>
          <p:cNvSpPr/>
          <p:nvPr/>
        </p:nvSpPr>
        <p:spPr>
          <a:xfrm>
            <a:off x="4211836" y="2708920"/>
            <a:ext cx="1584176" cy="28803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5818708" y="2668270"/>
            <a:ext cx="174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Hasil KGB Online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220096" y="5220940"/>
            <a:ext cx="1584176" cy="28803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5804272" y="5168096"/>
            <a:ext cx="17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Digital Signature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41900" y="793976"/>
            <a:ext cx="5239582" cy="957866"/>
          </a:xfrm>
        </p:spPr>
        <p:txBody>
          <a:bodyPr>
            <a:normAutofit/>
          </a:bodyPr>
          <a:lstStyle/>
          <a:p>
            <a:r>
              <a:rPr lang="id-ID" sz="2400" dirty="0" smtClean="0"/>
              <a:t>Tampilan KGB Online dengan TTE</a:t>
            </a:r>
            <a:endParaRPr lang="id-ID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438400" y="2501900"/>
            <a:ext cx="863600" cy="127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2050" y="2593340"/>
            <a:ext cx="647700" cy="1143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800" y="2133600"/>
            <a:ext cx="65694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600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Vivian" pitchFamily="2" charset="0"/>
              </a:rPr>
              <a:t>TERIMA </a:t>
            </a:r>
          </a:p>
          <a:p>
            <a:r>
              <a:rPr lang="id-ID" sz="6600" dirty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Vivian" pitchFamily="2" charset="0"/>
              </a:rPr>
              <a:t> </a:t>
            </a:r>
            <a:r>
              <a:rPr lang="id-ID" sz="6600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Vivian" pitchFamily="2" charset="0"/>
              </a:rPr>
              <a:t>            KASIH</a:t>
            </a:r>
            <a:endParaRPr lang="id-ID" sz="6600" dirty="0">
              <a:ln w="0"/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Viv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471" y="2588109"/>
            <a:ext cx="8144134" cy="1373070"/>
          </a:xfrm>
        </p:spPr>
        <p:txBody>
          <a:bodyPr/>
          <a:lstStyle/>
          <a:p>
            <a:pPr algn="ctr"/>
            <a:r>
              <a:rPr lang="id-ID" b="1" dirty="0" smtClean="0">
                <a:latin typeface="Goudy Old Style" panose="02020502050305020303" pitchFamily="18" charset="0"/>
              </a:rPr>
              <a:t>SIMPATIK</a:t>
            </a:r>
            <a:r>
              <a:rPr lang="id-ID" dirty="0" smtClean="0">
                <a:latin typeface="Goudy Old Style" panose="02020502050305020303" pitchFamily="18" charset="0"/>
              </a:rPr>
              <a:t/>
            </a:r>
            <a:br>
              <a:rPr lang="id-ID" dirty="0" smtClean="0">
                <a:latin typeface="Goudy Old Style" panose="02020502050305020303" pitchFamily="18" charset="0"/>
              </a:rPr>
            </a:br>
            <a:endParaRPr lang="id-ID" sz="2000" dirty="0">
              <a:latin typeface="Goudy Old Style" panose="0202050205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133" y="1089064"/>
            <a:ext cx="44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BADAN KEPEGAWAIAN PENDIDIKAN DAN PELATIHAN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4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KOTA SEMARANG</a:t>
            </a: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34" y="90450"/>
            <a:ext cx="770631" cy="998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166" y="2766096"/>
            <a:ext cx="1512595" cy="1195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44730" y="3561069"/>
            <a:ext cx="716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>
                <a:latin typeface="Goudy Old Style" panose="02020502050305020303" pitchFamily="18" charset="0"/>
              </a:rPr>
              <a:t>(Sistem Informasi Kepegawaian berbasis Teknologi Kota Semarang)</a:t>
            </a:r>
          </a:p>
        </p:txBody>
      </p:sp>
    </p:spTree>
    <p:extLst>
      <p:ext uri="{BB962C8B-B14F-4D97-AF65-F5344CB8AC3E}">
        <p14:creationId xmlns:p14="http://schemas.microsoft.com/office/powerpoint/2010/main" val="281799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id-ID" dirty="0" smtClean="0"/>
              <a:t>PENGERTIAN SIMPATIK dengan SSO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34" y="753228"/>
            <a:ext cx="770631" cy="998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625" y="2162379"/>
            <a:ext cx="11382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d-ID" sz="2000" dirty="0" smtClean="0">
                <a:solidFill>
                  <a:schemeClr val="bg1"/>
                </a:solidFill>
              </a:rPr>
              <a:t>SIMPATIK (Sistem Informasi berbasis Teknologi Informasi Kota Semarang) adalah kumpulan berbagai macam aplikasi yang ada pada Badan Kepegawaian Pendidikan dan Pelatihan Kota Semarang dengan menggunakan teknologi SSO (Single Sign On);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d-ID" sz="2000" dirty="0" smtClean="0">
                <a:solidFill>
                  <a:schemeClr val="bg1"/>
                </a:solidFill>
              </a:rPr>
              <a:t>Teknologi SSO atau </a:t>
            </a:r>
            <a:r>
              <a:rPr lang="id-ID" sz="2000" dirty="0">
                <a:solidFill>
                  <a:schemeClr val="bg1"/>
                </a:solidFill>
              </a:rPr>
              <a:t>sering di singkat Single Sign On </a:t>
            </a:r>
            <a:r>
              <a:rPr lang="id-ID" sz="2000" dirty="0" smtClean="0">
                <a:solidFill>
                  <a:schemeClr val="bg1"/>
                </a:solidFill>
              </a:rPr>
              <a:t>merupakan </a:t>
            </a:r>
            <a:r>
              <a:rPr lang="id-ID" sz="2000" dirty="0">
                <a:solidFill>
                  <a:schemeClr val="bg1"/>
                </a:solidFill>
              </a:rPr>
              <a:t>teknologi login terpusat dimana sistem - sistem yang berbeda </a:t>
            </a:r>
            <a:r>
              <a:rPr lang="id-ID" sz="2000" dirty="0" smtClean="0">
                <a:solidFill>
                  <a:schemeClr val="bg1"/>
                </a:solidFill>
              </a:rPr>
              <a:t>dapat </a:t>
            </a:r>
            <a:r>
              <a:rPr lang="id-ID" sz="2000" dirty="0">
                <a:solidFill>
                  <a:schemeClr val="bg1"/>
                </a:solidFill>
              </a:rPr>
              <a:t>terintegrasi dengan satu user </a:t>
            </a:r>
            <a:r>
              <a:rPr lang="id-ID" sz="2000" dirty="0" smtClean="0">
                <a:solidFill>
                  <a:schemeClr val="bg1"/>
                </a:solidFill>
              </a:rPr>
              <a:t>Account </a:t>
            </a:r>
            <a:r>
              <a:rPr lang="id-ID" sz="2000" dirty="0">
                <a:solidFill>
                  <a:schemeClr val="bg1"/>
                </a:solidFill>
              </a:rPr>
              <a:t>yang </a:t>
            </a:r>
            <a:r>
              <a:rPr lang="id-ID" sz="2000" dirty="0" smtClean="0">
                <a:solidFill>
                  <a:schemeClr val="bg1"/>
                </a:solidFill>
              </a:rPr>
              <a:t>valid.</a:t>
            </a:r>
            <a:endParaRPr lang="id-ID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6217" y="4698610"/>
            <a:ext cx="2480871" cy="2159390"/>
            <a:chOff x="1303337" y="2769155"/>
            <a:chExt cx="3312739" cy="3132389"/>
          </a:xfrm>
        </p:grpSpPr>
        <p:sp>
          <p:nvSpPr>
            <p:cNvPr id="8" name="TextBox 7"/>
            <p:cNvSpPr txBox="1"/>
            <p:nvPr/>
          </p:nvSpPr>
          <p:spPr>
            <a:xfrm>
              <a:off x="1993899" y="2769155"/>
              <a:ext cx="216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b="1" dirty="0" smtClean="0">
                  <a:solidFill>
                    <a:schemeClr val="bg1"/>
                  </a:solidFill>
                </a:rPr>
                <a:t>KUNCI JAMAN OLD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03337" y="3138487"/>
              <a:ext cx="3312739" cy="2763057"/>
              <a:chOff x="1747837" y="3417092"/>
              <a:chExt cx="3312739" cy="276305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538" b="93909" l="0" r="100000">
                            <a14:backgroundMark x1="80258" y1="57360" x2="80258" y2="57360"/>
                            <a14:backgroundMark x1="78112" y1="70051" x2="78112" y2="70051"/>
                            <a14:backgroundMark x1="79828" y1="65482" x2="79828" y2="65482"/>
                            <a14:backgroundMark x1="74678" y1="62944" x2="74678" y2="62944"/>
                            <a14:backgroundMark x1="67811" y1="72081" x2="67811" y2="72081"/>
                            <a14:backgroundMark x1="81974" y1="53299" x2="81974" y2="53299"/>
                            <a14:backgroundMark x1="84120" y1="59898" x2="84120" y2="59898"/>
                            <a14:backgroundMark x1="84979" y1="57868" x2="84979" y2="5786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47837" y="3417092"/>
                <a:ext cx="2938463" cy="248445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118" b="94118" l="9135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38400" y="4037024"/>
                <a:ext cx="2622176" cy="214312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6543381" y="4793092"/>
            <a:ext cx="2783500" cy="2032086"/>
            <a:chOff x="7134224" y="2769155"/>
            <a:chExt cx="3069995" cy="27045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51" b="92647" l="1181" r="100000">
                          <a14:backgroundMark x1="79921" y1="28922" x2="79921" y2="28922"/>
                          <a14:backgroundMark x1="78740" y1="24020" x2="78740" y2="24020"/>
                          <a14:backgroundMark x1="87795" y1="28922" x2="87795" y2="28922"/>
                          <a14:backgroundMark x1="89370" y1="25980" x2="89370" y2="259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4224" y="3417092"/>
              <a:ext cx="2560679" cy="20566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962900" y="2769155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b="1" dirty="0" smtClean="0">
                  <a:solidFill>
                    <a:schemeClr val="bg1"/>
                  </a:solidFill>
                </a:rPr>
                <a:t>KUNCI JAMAN NOW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47825" y="5612187"/>
            <a:ext cx="975031" cy="394779"/>
            <a:chOff x="4656406" y="5612126"/>
            <a:chExt cx="975031" cy="394779"/>
          </a:xfrm>
        </p:grpSpPr>
        <p:sp>
          <p:nvSpPr>
            <p:cNvPr id="16" name="Chevron 15"/>
            <p:cNvSpPr/>
            <p:nvPr/>
          </p:nvSpPr>
          <p:spPr>
            <a:xfrm>
              <a:off x="4656406" y="5613009"/>
              <a:ext cx="309489" cy="393896"/>
            </a:xfrm>
            <a:prstGeom prst="chevron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4870388" y="5613009"/>
              <a:ext cx="309489" cy="393896"/>
            </a:xfrm>
            <a:prstGeom prst="chevron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5321948" y="5612126"/>
              <a:ext cx="309489" cy="393896"/>
            </a:xfrm>
            <a:prstGeom prst="chevron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5086422" y="5613009"/>
              <a:ext cx="309489" cy="393896"/>
            </a:xfrm>
            <a:prstGeom prst="chevron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2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MENGAPA SSO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34" y="753228"/>
            <a:ext cx="770631" cy="998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103" y="2312767"/>
            <a:ext cx="10022295" cy="426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bg1"/>
                </a:solidFill>
              </a:rPr>
              <a:t>User tidak perlu mengingat banyak username dan </a:t>
            </a:r>
            <a:r>
              <a:rPr lang="id-ID" sz="2800" dirty="0" smtClean="0">
                <a:solidFill>
                  <a:schemeClr val="bg1"/>
                </a:solidFill>
              </a:rPr>
              <a:t>password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bg1"/>
                </a:solidFill>
              </a:rPr>
              <a:t>Kemudahan pemrosesan </a:t>
            </a:r>
            <a:r>
              <a:rPr lang="id-ID" sz="2800" dirty="0" smtClean="0">
                <a:solidFill>
                  <a:schemeClr val="bg1"/>
                </a:solidFill>
              </a:rPr>
              <a:t>data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bg1"/>
                </a:solidFill>
              </a:rPr>
              <a:t>B</a:t>
            </a:r>
            <a:r>
              <a:rPr lang="sv-SE" sz="2800" dirty="0" smtClean="0">
                <a:solidFill>
                  <a:schemeClr val="bg1"/>
                </a:solidFill>
              </a:rPr>
              <a:t>isa </a:t>
            </a:r>
            <a:r>
              <a:rPr lang="sv-SE" sz="2800" dirty="0">
                <a:solidFill>
                  <a:schemeClr val="bg1"/>
                </a:solidFill>
              </a:rPr>
              <a:t>mengakses seluruh layanan </a:t>
            </a:r>
            <a:r>
              <a:rPr lang="sv-SE" sz="2800" dirty="0" smtClean="0">
                <a:solidFill>
                  <a:schemeClr val="bg1"/>
                </a:solidFill>
              </a:rPr>
              <a:t>didalamnya</a:t>
            </a:r>
            <a:endParaRPr lang="id-ID" sz="28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800" dirty="0" smtClean="0">
                <a:solidFill>
                  <a:schemeClr val="bg1"/>
                </a:solidFill>
              </a:rPr>
              <a:t>Tidak </a:t>
            </a:r>
            <a:r>
              <a:rPr lang="id-ID" sz="2800" dirty="0">
                <a:solidFill>
                  <a:schemeClr val="bg1"/>
                </a:solidFill>
              </a:rPr>
              <a:t>perlu otentikasi ulang</a:t>
            </a:r>
            <a:endParaRPr lang="id-ID" sz="28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33550" y="3065394"/>
            <a:ext cx="1739714" cy="1638878"/>
          </a:xfrm>
          <a:custGeom>
            <a:avLst/>
            <a:gdLst>
              <a:gd name="connsiteX0" fmla="*/ 0 w 1713524"/>
              <a:gd name="connsiteY0" fmla="*/ 856762 h 1713524"/>
              <a:gd name="connsiteX1" fmla="*/ 856762 w 1713524"/>
              <a:gd name="connsiteY1" fmla="*/ 0 h 1713524"/>
              <a:gd name="connsiteX2" fmla="*/ 1713524 w 1713524"/>
              <a:gd name="connsiteY2" fmla="*/ 856762 h 1713524"/>
              <a:gd name="connsiteX3" fmla="*/ 856762 w 1713524"/>
              <a:gd name="connsiteY3" fmla="*/ 1713524 h 1713524"/>
              <a:gd name="connsiteX4" fmla="*/ 0 w 1713524"/>
              <a:gd name="connsiteY4" fmla="*/ 856762 h 17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524" h="1713524">
                <a:moveTo>
                  <a:pt x="0" y="856762"/>
                </a:moveTo>
                <a:cubicBezTo>
                  <a:pt x="0" y="383585"/>
                  <a:pt x="383585" y="0"/>
                  <a:pt x="856762" y="0"/>
                </a:cubicBezTo>
                <a:cubicBezTo>
                  <a:pt x="1329939" y="0"/>
                  <a:pt x="1713524" y="383585"/>
                  <a:pt x="1713524" y="856762"/>
                </a:cubicBezTo>
                <a:cubicBezTo>
                  <a:pt x="1713524" y="1329939"/>
                  <a:pt x="1329939" y="1713524"/>
                  <a:pt x="856762" y="1713524"/>
                </a:cubicBezTo>
                <a:cubicBezTo>
                  <a:pt x="383585" y="1713524"/>
                  <a:pt x="0" y="1329939"/>
                  <a:pt x="0" y="856762"/>
                </a:cubicBez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150" tIns="280150" rIns="280150" bIns="2801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300" b="1" u="sng" kern="1200" dirty="0" smtClean="0"/>
              <a:t>S S O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300" b="1" kern="1200" dirty="0" smtClean="0"/>
              <a:t>SIMPATIK</a:t>
            </a:r>
            <a:endParaRPr lang="en-US" sz="2300" b="1" kern="1200" dirty="0"/>
          </a:p>
        </p:txBody>
      </p:sp>
      <p:sp>
        <p:nvSpPr>
          <p:cNvPr id="19" name="Freeform 18"/>
          <p:cNvSpPr/>
          <p:nvPr/>
        </p:nvSpPr>
        <p:spPr>
          <a:xfrm rot="16402152">
            <a:off x="3298819" y="2448060"/>
            <a:ext cx="330647" cy="591503"/>
          </a:xfrm>
          <a:custGeom>
            <a:avLst/>
            <a:gdLst>
              <a:gd name="connsiteX0" fmla="*/ 0 w 345707"/>
              <a:gd name="connsiteY0" fmla="*/ 116520 h 582598"/>
              <a:gd name="connsiteX1" fmla="*/ 172854 w 345707"/>
              <a:gd name="connsiteY1" fmla="*/ 116520 h 582598"/>
              <a:gd name="connsiteX2" fmla="*/ 172854 w 345707"/>
              <a:gd name="connsiteY2" fmla="*/ 0 h 582598"/>
              <a:gd name="connsiteX3" fmla="*/ 345707 w 345707"/>
              <a:gd name="connsiteY3" fmla="*/ 291299 h 582598"/>
              <a:gd name="connsiteX4" fmla="*/ 172854 w 345707"/>
              <a:gd name="connsiteY4" fmla="*/ 582598 h 582598"/>
              <a:gd name="connsiteX5" fmla="*/ 172854 w 345707"/>
              <a:gd name="connsiteY5" fmla="*/ 466078 h 582598"/>
              <a:gd name="connsiteX6" fmla="*/ 0 w 345707"/>
              <a:gd name="connsiteY6" fmla="*/ 466078 h 582598"/>
              <a:gd name="connsiteX7" fmla="*/ 0 w 345707"/>
              <a:gd name="connsiteY7" fmla="*/ 116520 h 5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707" h="582598">
                <a:moveTo>
                  <a:pt x="0" y="116520"/>
                </a:moveTo>
                <a:lnTo>
                  <a:pt x="172854" y="116520"/>
                </a:lnTo>
                <a:lnTo>
                  <a:pt x="172854" y="0"/>
                </a:lnTo>
                <a:lnTo>
                  <a:pt x="345707" y="291299"/>
                </a:lnTo>
                <a:lnTo>
                  <a:pt x="172854" y="582598"/>
                </a:lnTo>
                <a:lnTo>
                  <a:pt x="172854" y="466078"/>
                </a:lnTo>
                <a:lnTo>
                  <a:pt x="0" y="466078"/>
                </a:lnTo>
                <a:lnTo>
                  <a:pt x="0" y="11652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-1" tIns="116520" rIns="103712" bIns="1165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20" name="Freeform 19"/>
          <p:cNvSpPr/>
          <p:nvPr/>
        </p:nvSpPr>
        <p:spPr>
          <a:xfrm>
            <a:off x="2619301" y="631643"/>
            <a:ext cx="1852222" cy="1707777"/>
          </a:xfrm>
          <a:custGeom>
            <a:avLst/>
            <a:gdLst>
              <a:gd name="connsiteX0" fmla="*/ 0 w 1824338"/>
              <a:gd name="connsiteY0" fmla="*/ 892781 h 1785561"/>
              <a:gd name="connsiteX1" fmla="*/ 912169 w 1824338"/>
              <a:gd name="connsiteY1" fmla="*/ 0 h 1785561"/>
              <a:gd name="connsiteX2" fmla="*/ 1824338 w 1824338"/>
              <a:gd name="connsiteY2" fmla="*/ 892781 h 1785561"/>
              <a:gd name="connsiteX3" fmla="*/ 912169 w 1824338"/>
              <a:gd name="connsiteY3" fmla="*/ 1785562 h 1785561"/>
              <a:gd name="connsiteX4" fmla="*/ 0 w 1824338"/>
              <a:gd name="connsiteY4" fmla="*/ 892781 h 178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338" h="1785561">
                <a:moveTo>
                  <a:pt x="0" y="892781"/>
                </a:moveTo>
                <a:cubicBezTo>
                  <a:pt x="0" y="399712"/>
                  <a:pt x="408392" y="0"/>
                  <a:pt x="912169" y="0"/>
                </a:cubicBezTo>
                <a:cubicBezTo>
                  <a:pt x="1415946" y="0"/>
                  <a:pt x="1824338" y="399712"/>
                  <a:pt x="1824338" y="892781"/>
                </a:cubicBezTo>
                <a:cubicBezTo>
                  <a:pt x="1824338" y="1385850"/>
                  <a:pt x="1415946" y="1785562"/>
                  <a:pt x="912169" y="1785562"/>
                </a:cubicBezTo>
                <a:cubicBezTo>
                  <a:pt x="408392" y="1785562"/>
                  <a:pt x="0" y="1385850"/>
                  <a:pt x="0" y="89278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378" tIns="290699" rIns="296378" bIns="29069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300" kern="1200" dirty="0" smtClean="0"/>
              <a:t>E-SISDM</a:t>
            </a:r>
            <a:endParaRPr lang="en-US" sz="2300" kern="1200" dirty="0"/>
          </a:p>
        </p:txBody>
      </p:sp>
      <p:sp>
        <p:nvSpPr>
          <p:cNvPr id="21" name="Freeform 20"/>
          <p:cNvSpPr/>
          <p:nvPr/>
        </p:nvSpPr>
        <p:spPr>
          <a:xfrm rot="20520000">
            <a:off x="4335369" y="3263323"/>
            <a:ext cx="368173" cy="557218"/>
          </a:xfrm>
          <a:custGeom>
            <a:avLst/>
            <a:gdLst>
              <a:gd name="connsiteX0" fmla="*/ 0 w 362630"/>
              <a:gd name="connsiteY0" fmla="*/ 116520 h 582598"/>
              <a:gd name="connsiteX1" fmla="*/ 181315 w 362630"/>
              <a:gd name="connsiteY1" fmla="*/ 116520 h 582598"/>
              <a:gd name="connsiteX2" fmla="*/ 181315 w 362630"/>
              <a:gd name="connsiteY2" fmla="*/ 0 h 582598"/>
              <a:gd name="connsiteX3" fmla="*/ 362630 w 362630"/>
              <a:gd name="connsiteY3" fmla="*/ 291299 h 582598"/>
              <a:gd name="connsiteX4" fmla="*/ 181315 w 362630"/>
              <a:gd name="connsiteY4" fmla="*/ 582598 h 582598"/>
              <a:gd name="connsiteX5" fmla="*/ 181315 w 362630"/>
              <a:gd name="connsiteY5" fmla="*/ 466078 h 582598"/>
              <a:gd name="connsiteX6" fmla="*/ 0 w 362630"/>
              <a:gd name="connsiteY6" fmla="*/ 466078 h 582598"/>
              <a:gd name="connsiteX7" fmla="*/ 0 w 362630"/>
              <a:gd name="connsiteY7" fmla="*/ 116520 h 5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630" h="582598">
                <a:moveTo>
                  <a:pt x="0" y="116520"/>
                </a:moveTo>
                <a:lnTo>
                  <a:pt x="181315" y="116520"/>
                </a:lnTo>
                <a:lnTo>
                  <a:pt x="181315" y="0"/>
                </a:lnTo>
                <a:lnTo>
                  <a:pt x="362630" y="291299"/>
                </a:lnTo>
                <a:lnTo>
                  <a:pt x="181315" y="582598"/>
                </a:lnTo>
                <a:lnTo>
                  <a:pt x="181315" y="466078"/>
                </a:lnTo>
                <a:lnTo>
                  <a:pt x="0" y="466078"/>
                </a:lnTo>
                <a:lnTo>
                  <a:pt x="0" y="116520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838336"/>
              <a:satOff val="-2557"/>
              <a:lumOff val="-981"/>
              <a:alphaOff val="0"/>
            </a:schemeClr>
          </a:fillRef>
          <a:effectRef idx="2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6520" rIns="108789" bIns="1165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22" name="Freeform 21"/>
          <p:cNvSpPr/>
          <p:nvPr/>
        </p:nvSpPr>
        <p:spPr>
          <a:xfrm>
            <a:off x="4813930" y="2324453"/>
            <a:ext cx="1739714" cy="1638878"/>
          </a:xfrm>
          <a:custGeom>
            <a:avLst/>
            <a:gdLst>
              <a:gd name="connsiteX0" fmla="*/ 0 w 1713524"/>
              <a:gd name="connsiteY0" fmla="*/ 856762 h 1713524"/>
              <a:gd name="connsiteX1" fmla="*/ 856762 w 1713524"/>
              <a:gd name="connsiteY1" fmla="*/ 0 h 1713524"/>
              <a:gd name="connsiteX2" fmla="*/ 1713524 w 1713524"/>
              <a:gd name="connsiteY2" fmla="*/ 856762 h 1713524"/>
              <a:gd name="connsiteX3" fmla="*/ 856762 w 1713524"/>
              <a:gd name="connsiteY3" fmla="*/ 1713524 h 1713524"/>
              <a:gd name="connsiteX4" fmla="*/ 0 w 1713524"/>
              <a:gd name="connsiteY4" fmla="*/ 856762 h 17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524" h="1713524">
                <a:moveTo>
                  <a:pt x="0" y="856762"/>
                </a:moveTo>
                <a:cubicBezTo>
                  <a:pt x="0" y="383585"/>
                  <a:pt x="383585" y="0"/>
                  <a:pt x="856762" y="0"/>
                </a:cubicBezTo>
                <a:cubicBezTo>
                  <a:pt x="1329939" y="0"/>
                  <a:pt x="1713524" y="383585"/>
                  <a:pt x="1713524" y="856762"/>
                </a:cubicBezTo>
                <a:cubicBezTo>
                  <a:pt x="1713524" y="1329939"/>
                  <a:pt x="1329939" y="1713524"/>
                  <a:pt x="856762" y="1713524"/>
                </a:cubicBezTo>
                <a:cubicBezTo>
                  <a:pt x="383585" y="1713524"/>
                  <a:pt x="0" y="1329939"/>
                  <a:pt x="0" y="85676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838336"/>
              <a:satOff val="-2557"/>
              <a:lumOff val="-981"/>
              <a:alphaOff val="0"/>
            </a:schemeClr>
          </a:fillRef>
          <a:effectRef idx="2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340" tIns="276340" rIns="276340" bIns="2763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kern="1200" dirty="0" smtClean="0"/>
              <a:t>E-KINERJA</a:t>
            </a:r>
            <a:endParaRPr lang="en-US" sz="2000" kern="1200" dirty="0"/>
          </a:p>
        </p:txBody>
      </p:sp>
      <p:sp>
        <p:nvSpPr>
          <p:cNvPr id="23" name="Freeform 22"/>
          <p:cNvSpPr/>
          <p:nvPr/>
        </p:nvSpPr>
        <p:spPr>
          <a:xfrm rot="3240000">
            <a:off x="3914476" y="4578656"/>
            <a:ext cx="346381" cy="591503"/>
          </a:xfrm>
          <a:custGeom>
            <a:avLst/>
            <a:gdLst>
              <a:gd name="connsiteX0" fmla="*/ 0 w 362158"/>
              <a:gd name="connsiteY0" fmla="*/ 116520 h 582598"/>
              <a:gd name="connsiteX1" fmla="*/ 181079 w 362158"/>
              <a:gd name="connsiteY1" fmla="*/ 116520 h 582598"/>
              <a:gd name="connsiteX2" fmla="*/ 181079 w 362158"/>
              <a:gd name="connsiteY2" fmla="*/ 0 h 582598"/>
              <a:gd name="connsiteX3" fmla="*/ 362158 w 362158"/>
              <a:gd name="connsiteY3" fmla="*/ 291299 h 582598"/>
              <a:gd name="connsiteX4" fmla="*/ 181079 w 362158"/>
              <a:gd name="connsiteY4" fmla="*/ 582598 h 582598"/>
              <a:gd name="connsiteX5" fmla="*/ 181079 w 362158"/>
              <a:gd name="connsiteY5" fmla="*/ 466078 h 582598"/>
              <a:gd name="connsiteX6" fmla="*/ 0 w 362158"/>
              <a:gd name="connsiteY6" fmla="*/ 466078 h 582598"/>
              <a:gd name="connsiteX7" fmla="*/ 0 w 362158"/>
              <a:gd name="connsiteY7" fmla="*/ 116520 h 5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158" h="582598">
                <a:moveTo>
                  <a:pt x="0" y="116520"/>
                </a:moveTo>
                <a:lnTo>
                  <a:pt x="181079" y="116520"/>
                </a:lnTo>
                <a:lnTo>
                  <a:pt x="181079" y="0"/>
                </a:lnTo>
                <a:lnTo>
                  <a:pt x="362158" y="291299"/>
                </a:lnTo>
                <a:lnTo>
                  <a:pt x="181079" y="582598"/>
                </a:lnTo>
                <a:lnTo>
                  <a:pt x="181079" y="466078"/>
                </a:lnTo>
                <a:lnTo>
                  <a:pt x="0" y="466078"/>
                </a:lnTo>
                <a:lnTo>
                  <a:pt x="0" y="11652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6519" rIns="108647" bIns="1165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24" name="Freeform 23"/>
          <p:cNvSpPr/>
          <p:nvPr/>
        </p:nvSpPr>
        <p:spPr>
          <a:xfrm>
            <a:off x="3936124" y="5007369"/>
            <a:ext cx="1753475" cy="1634732"/>
          </a:xfrm>
          <a:custGeom>
            <a:avLst/>
            <a:gdLst>
              <a:gd name="connsiteX0" fmla="*/ 0 w 1727078"/>
              <a:gd name="connsiteY0" fmla="*/ 854595 h 1709189"/>
              <a:gd name="connsiteX1" fmla="*/ 863539 w 1727078"/>
              <a:gd name="connsiteY1" fmla="*/ 0 h 1709189"/>
              <a:gd name="connsiteX2" fmla="*/ 1727078 w 1727078"/>
              <a:gd name="connsiteY2" fmla="*/ 854595 h 1709189"/>
              <a:gd name="connsiteX3" fmla="*/ 863539 w 1727078"/>
              <a:gd name="connsiteY3" fmla="*/ 1709190 h 1709189"/>
              <a:gd name="connsiteX4" fmla="*/ 0 w 1727078"/>
              <a:gd name="connsiteY4" fmla="*/ 854595 h 17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078" h="1709189">
                <a:moveTo>
                  <a:pt x="0" y="854595"/>
                </a:moveTo>
                <a:cubicBezTo>
                  <a:pt x="0" y="382615"/>
                  <a:pt x="386620" y="0"/>
                  <a:pt x="863539" y="0"/>
                </a:cubicBezTo>
                <a:cubicBezTo>
                  <a:pt x="1340458" y="0"/>
                  <a:pt x="1727078" y="382615"/>
                  <a:pt x="1727078" y="854595"/>
                </a:cubicBezTo>
                <a:cubicBezTo>
                  <a:pt x="1727078" y="1326575"/>
                  <a:pt x="1340458" y="1709190"/>
                  <a:pt x="863539" y="1709190"/>
                </a:cubicBezTo>
                <a:cubicBezTo>
                  <a:pt x="386620" y="1709190"/>
                  <a:pt x="0" y="1326575"/>
                  <a:pt x="0" y="854595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676672"/>
              <a:satOff val="-5114"/>
              <a:lumOff val="-1961"/>
              <a:alphaOff val="0"/>
            </a:schemeClr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325" tIns="275705" rIns="278325" bIns="27570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kern="1200" dirty="0" smtClean="0"/>
              <a:t>E-TPP</a:t>
            </a:r>
            <a:endParaRPr lang="en-US" sz="2000" kern="1200" dirty="0"/>
          </a:p>
        </p:txBody>
      </p:sp>
      <p:sp>
        <p:nvSpPr>
          <p:cNvPr id="25" name="Freeform 24"/>
          <p:cNvSpPr/>
          <p:nvPr/>
        </p:nvSpPr>
        <p:spPr>
          <a:xfrm rot="18360000">
            <a:off x="2526497" y="4584231"/>
            <a:ext cx="346834" cy="591504"/>
          </a:xfrm>
          <a:custGeom>
            <a:avLst/>
            <a:gdLst>
              <a:gd name="connsiteX0" fmla="*/ 0 w 362630"/>
              <a:gd name="connsiteY0" fmla="*/ 116520 h 582598"/>
              <a:gd name="connsiteX1" fmla="*/ 181315 w 362630"/>
              <a:gd name="connsiteY1" fmla="*/ 116520 h 582598"/>
              <a:gd name="connsiteX2" fmla="*/ 181315 w 362630"/>
              <a:gd name="connsiteY2" fmla="*/ 0 h 582598"/>
              <a:gd name="connsiteX3" fmla="*/ 362630 w 362630"/>
              <a:gd name="connsiteY3" fmla="*/ 291299 h 582598"/>
              <a:gd name="connsiteX4" fmla="*/ 181315 w 362630"/>
              <a:gd name="connsiteY4" fmla="*/ 582598 h 582598"/>
              <a:gd name="connsiteX5" fmla="*/ 181315 w 362630"/>
              <a:gd name="connsiteY5" fmla="*/ 466078 h 582598"/>
              <a:gd name="connsiteX6" fmla="*/ 0 w 362630"/>
              <a:gd name="connsiteY6" fmla="*/ 466078 h 582598"/>
              <a:gd name="connsiteX7" fmla="*/ 0 w 362630"/>
              <a:gd name="connsiteY7" fmla="*/ 116520 h 5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630" h="582598">
                <a:moveTo>
                  <a:pt x="362630" y="466078"/>
                </a:moveTo>
                <a:lnTo>
                  <a:pt x="181315" y="466078"/>
                </a:lnTo>
                <a:lnTo>
                  <a:pt x="181315" y="582598"/>
                </a:lnTo>
                <a:lnTo>
                  <a:pt x="0" y="291299"/>
                </a:lnTo>
                <a:lnTo>
                  <a:pt x="181315" y="0"/>
                </a:lnTo>
                <a:lnTo>
                  <a:pt x="181315" y="116520"/>
                </a:lnTo>
                <a:lnTo>
                  <a:pt x="362630" y="116520"/>
                </a:lnTo>
                <a:lnTo>
                  <a:pt x="362630" y="466078"/>
                </a:lnTo>
                <a:close/>
              </a:path>
            </a:pathLst>
          </a:cu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-5515009"/>
              <a:satOff val="-7671"/>
              <a:lumOff val="-2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788" tIns="116520" rIns="1" bIns="1165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26" name="Freeform 25"/>
          <p:cNvSpPr/>
          <p:nvPr/>
        </p:nvSpPr>
        <p:spPr>
          <a:xfrm>
            <a:off x="1124197" y="5005201"/>
            <a:ext cx="1739714" cy="1638878"/>
          </a:xfrm>
          <a:custGeom>
            <a:avLst/>
            <a:gdLst>
              <a:gd name="connsiteX0" fmla="*/ 0 w 1713524"/>
              <a:gd name="connsiteY0" fmla="*/ 856762 h 1713524"/>
              <a:gd name="connsiteX1" fmla="*/ 856762 w 1713524"/>
              <a:gd name="connsiteY1" fmla="*/ 0 h 1713524"/>
              <a:gd name="connsiteX2" fmla="*/ 1713524 w 1713524"/>
              <a:gd name="connsiteY2" fmla="*/ 856762 h 1713524"/>
              <a:gd name="connsiteX3" fmla="*/ 856762 w 1713524"/>
              <a:gd name="connsiteY3" fmla="*/ 1713524 h 1713524"/>
              <a:gd name="connsiteX4" fmla="*/ 0 w 1713524"/>
              <a:gd name="connsiteY4" fmla="*/ 856762 h 17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524" h="1713524">
                <a:moveTo>
                  <a:pt x="0" y="856762"/>
                </a:moveTo>
                <a:cubicBezTo>
                  <a:pt x="0" y="383585"/>
                  <a:pt x="383585" y="0"/>
                  <a:pt x="856762" y="0"/>
                </a:cubicBezTo>
                <a:cubicBezTo>
                  <a:pt x="1329939" y="0"/>
                  <a:pt x="1713524" y="383585"/>
                  <a:pt x="1713524" y="856762"/>
                </a:cubicBezTo>
                <a:cubicBezTo>
                  <a:pt x="1713524" y="1329939"/>
                  <a:pt x="1329939" y="1713524"/>
                  <a:pt x="856762" y="1713524"/>
                </a:cubicBezTo>
                <a:cubicBezTo>
                  <a:pt x="383585" y="1713524"/>
                  <a:pt x="0" y="1329939"/>
                  <a:pt x="0" y="856762"/>
                </a:cubicBezTo>
                <a:close/>
              </a:path>
            </a:pathLst>
          </a:custGeom>
          <a:gradFill rotWithShape="0">
            <a:gsLst>
              <a:gs pos="100000">
                <a:srgbClr val="7030A0"/>
              </a:gs>
              <a:gs pos="100000">
                <a:schemeClr val="accent5">
                  <a:hueOff val="-5515009"/>
                  <a:satOff val="-7671"/>
                  <a:lumOff val="-2942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hueOff val="-5515009"/>
                  <a:satOff val="-7671"/>
                  <a:lumOff val="-2942"/>
                  <a:alphaOff val="0"/>
                  <a:lumMod val="99000"/>
                  <a:satMod val="120000"/>
                  <a:shade val="78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5515009"/>
              <a:satOff val="-7671"/>
              <a:lumOff val="-2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3800" tIns="273800" rIns="273800" bIns="2738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800" kern="1200" dirty="0" smtClean="0"/>
              <a:t>E-PRESENSI</a:t>
            </a:r>
            <a:endParaRPr lang="en-US" sz="1800" kern="1200" dirty="0"/>
          </a:p>
        </p:txBody>
      </p:sp>
      <p:sp>
        <p:nvSpPr>
          <p:cNvPr id="27" name="Freeform 26"/>
          <p:cNvSpPr/>
          <p:nvPr/>
        </p:nvSpPr>
        <p:spPr>
          <a:xfrm rot="1080000">
            <a:off x="2082352" y="3265035"/>
            <a:ext cx="368173" cy="557219"/>
          </a:xfrm>
          <a:custGeom>
            <a:avLst/>
            <a:gdLst>
              <a:gd name="connsiteX0" fmla="*/ 0 w 362630"/>
              <a:gd name="connsiteY0" fmla="*/ 116520 h 582598"/>
              <a:gd name="connsiteX1" fmla="*/ 181315 w 362630"/>
              <a:gd name="connsiteY1" fmla="*/ 116520 h 582598"/>
              <a:gd name="connsiteX2" fmla="*/ 181315 w 362630"/>
              <a:gd name="connsiteY2" fmla="*/ 0 h 582598"/>
              <a:gd name="connsiteX3" fmla="*/ 362630 w 362630"/>
              <a:gd name="connsiteY3" fmla="*/ 291299 h 582598"/>
              <a:gd name="connsiteX4" fmla="*/ 181315 w 362630"/>
              <a:gd name="connsiteY4" fmla="*/ 582598 h 582598"/>
              <a:gd name="connsiteX5" fmla="*/ 181315 w 362630"/>
              <a:gd name="connsiteY5" fmla="*/ 466078 h 582598"/>
              <a:gd name="connsiteX6" fmla="*/ 0 w 362630"/>
              <a:gd name="connsiteY6" fmla="*/ 466078 h 582598"/>
              <a:gd name="connsiteX7" fmla="*/ 0 w 362630"/>
              <a:gd name="connsiteY7" fmla="*/ 116520 h 5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630" h="582598">
                <a:moveTo>
                  <a:pt x="362630" y="466078"/>
                </a:moveTo>
                <a:lnTo>
                  <a:pt x="181315" y="466078"/>
                </a:lnTo>
                <a:lnTo>
                  <a:pt x="181315" y="582598"/>
                </a:lnTo>
                <a:lnTo>
                  <a:pt x="0" y="291299"/>
                </a:lnTo>
                <a:lnTo>
                  <a:pt x="181315" y="0"/>
                </a:lnTo>
                <a:lnTo>
                  <a:pt x="181315" y="116520"/>
                </a:lnTo>
                <a:lnTo>
                  <a:pt x="362630" y="116520"/>
                </a:lnTo>
                <a:lnTo>
                  <a:pt x="362630" y="46607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789" tIns="116521" rIns="-1" bIns="1165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28" name="Freeform 27"/>
          <p:cNvSpPr/>
          <p:nvPr/>
        </p:nvSpPr>
        <p:spPr>
          <a:xfrm>
            <a:off x="253170" y="2324453"/>
            <a:ext cx="1739714" cy="1638878"/>
          </a:xfrm>
          <a:custGeom>
            <a:avLst/>
            <a:gdLst>
              <a:gd name="connsiteX0" fmla="*/ 0 w 1713524"/>
              <a:gd name="connsiteY0" fmla="*/ 856762 h 1713524"/>
              <a:gd name="connsiteX1" fmla="*/ 856762 w 1713524"/>
              <a:gd name="connsiteY1" fmla="*/ 0 h 1713524"/>
              <a:gd name="connsiteX2" fmla="*/ 1713524 w 1713524"/>
              <a:gd name="connsiteY2" fmla="*/ 856762 h 1713524"/>
              <a:gd name="connsiteX3" fmla="*/ 856762 w 1713524"/>
              <a:gd name="connsiteY3" fmla="*/ 1713524 h 1713524"/>
              <a:gd name="connsiteX4" fmla="*/ 0 w 1713524"/>
              <a:gd name="connsiteY4" fmla="*/ 856762 h 17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524" h="1713524">
                <a:moveTo>
                  <a:pt x="0" y="856762"/>
                </a:moveTo>
                <a:cubicBezTo>
                  <a:pt x="0" y="383585"/>
                  <a:pt x="383585" y="0"/>
                  <a:pt x="856762" y="0"/>
                </a:cubicBezTo>
                <a:cubicBezTo>
                  <a:pt x="1329939" y="0"/>
                  <a:pt x="1713524" y="383585"/>
                  <a:pt x="1713524" y="856762"/>
                </a:cubicBezTo>
                <a:cubicBezTo>
                  <a:pt x="1713524" y="1329939"/>
                  <a:pt x="1329939" y="1713524"/>
                  <a:pt x="856762" y="1713524"/>
                </a:cubicBezTo>
                <a:cubicBezTo>
                  <a:pt x="383585" y="1713524"/>
                  <a:pt x="0" y="1329939"/>
                  <a:pt x="0" y="85676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150" tIns="280150" rIns="280150" bIns="2801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300" kern="1200" dirty="0" smtClean="0"/>
              <a:t>SILK</a:t>
            </a:r>
            <a:endParaRPr lang="en-US" sz="2300" kern="1200" dirty="0"/>
          </a:p>
        </p:txBody>
      </p:sp>
      <p:sp>
        <p:nvSpPr>
          <p:cNvPr id="30" name="Right Arrow 29"/>
          <p:cNvSpPr/>
          <p:nvPr/>
        </p:nvSpPr>
        <p:spPr>
          <a:xfrm>
            <a:off x="6640800" y="1631852"/>
            <a:ext cx="650076" cy="3685736"/>
          </a:xfrm>
          <a:prstGeom prst="rightArrow">
            <a:avLst>
              <a:gd name="adj1" fmla="val 30916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041" y="1852765"/>
            <a:ext cx="4509174" cy="3562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7641234" y="5492630"/>
            <a:ext cx="428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>
                <a:hlinkClick r:id="rId4"/>
              </a:rPr>
              <a:t>http://</a:t>
            </a:r>
            <a:r>
              <a:rPr lang="id-ID" dirty="0" smtClean="0">
                <a:hlinkClick r:id="rId4"/>
              </a:rPr>
              <a:t>www.simpatik.semarangkota.go.id</a:t>
            </a:r>
            <a:endParaRPr lang="id-ID" dirty="0" smtClean="0"/>
          </a:p>
          <a:p>
            <a:pPr algn="ctr"/>
            <a:r>
              <a:rPr lang="id-ID" dirty="0" smtClean="0"/>
              <a:t>Login hanya menggunakan Password SISDM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55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TAMPILAN SIMPATIK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34" y="753228"/>
            <a:ext cx="770631" cy="998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2108200"/>
            <a:ext cx="6609029" cy="43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120900" y="3708400"/>
            <a:ext cx="10541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73300" y="3898900"/>
            <a:ext cx="10541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7048500" y="2743200"/>
            <a:ext cx="952500" cy="3657600"/>
          </a:xfrm>
          <a:prstGeom prst="rightBrace">
            <a:avLst>
              <a:gd name="adj1" fmla="val 4300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8107096" y="4387334"/>
            <a:ext cx="25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Kumpulan Aplikasi BKD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5" b="97970" l="7851" r="97934">
                        <a14:backgroundMark x1="67355" y1="18782" x2="67355" y2="18782"/>
                        <a14:backgroundMark x1="64463" y1="14213" x2="64463" y2="14213"/>
                        <a14:backgroundMark x1="77686" y1="29949" x2="77686" y2="29949"/>
                        <a14:backgroundMark x1="73140" y1="23858" x2="73140" y2="23858"/>
                        <a14:backgroundMark x1="74380" y1="36548" x2="74380" y2="36548"/>
                        <a14:backgroundMark x1="73554" y1="43147" x2="73554" y2="43147"/>
                        <a14:backgroundMark x1="67769" y1="42132" x2="67769" y2="42132"/>
                        <a14:backgroundMark x1="78926" y1="36548" x2="78926" y2="36548"/>
                        <a14:backgroundMark x1="77686" y1="25381" x2="77686" y2="25381"/>
                        <a14:backgroundMark x1="71901" y1="28934" x2="71901" y2="289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423" y="3060419"/>
            <a:ext cx="3257989" cy="2652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9817"/>
            <a:ext cx="8991941" cy="1373070"/>
          </a:xfrm>
        </p:spPr>
        <p:txBody>
          <a:bodyPr/>
          <a:lstStyle/>
          <a:p>
            <a:pPr algn="ctr"/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b="1" dirty="0" smtClean="0">
                <a:latin typeface="Goudy Old Style" panose="02020502050305020303" pitchFamily="18" charset="0"/>
              </a:rPr>
              <a:t>SI NAGA dengan TTE</a:t>
            </a:r>
            <a:r>
              <a:rPr lang="id-ID" dirty="0" smtClean="0">
                <a:latin typeface="Goudy Old Style" panose="02020502050305020303" pitchFamily="18" charset="0"/>
              </a:rPr>
              <a:t/>
            </a:r>
            <a:br>
              <a:rPr lang="id-ID" dirty="0" smtClean="0">
                <a:latin typeface="Goudy Old Style" panose="02020502050305020303" pitchFamily="18" charset="0"/>
              </a:rPr>
            </a:br>
            <a:endParaRPr lang="id-ID" sz="2000" dirty="0">
              <a:latin typeface="Goudy Old Style" panose="0202050205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133" y="1089064"/>
            <a:ext cx="44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BADAN KEPEGAWAIAN PENDIDIKAN DAN PELATIHAN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4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KOTA SEMARANG</a:t>
            </a: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34" y="90450"/>
            <a:ext cx="770631" cy="998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15865" y="2559817"/>
            <a:ext cx="3076135" cy="170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1315" y="3146499"/>
            <a:ext cx="803708" cy="6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1786" y="3060419"/>
            <a:ext cx="670840" cy="807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43338" y="3596833"/>
            <a:ext cx="729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latin typeface="Goudy Old Style" panose="02020502050305020303" pitchFamily="18" charset="0"/>
              </a:rPr>
              <a:t>(Sistem Informasi Kenaikan Gaji Berkala dengan Tanda Tangan Elektronik)</a:t>
            </a:r>
          </a:p>
        </p:txBody>
      </p:sp>
    </p:spTree>
    <p:extLst>
      <p:ext uri="{BB962C8B-B14F-4D97-AF65-F5344CB8AC3E}">
        <p14:creationId xmlns:p14="http://schemas.microsoft.com/office/powerpoint/2010/main" val="3010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 NAGA </a:t>
            </a:r>
            <a:br>
              <a:rPr lang="id-ID" dirty="0" smtClean="0"/>
            </a:br>
            <a:r>
              <a:rPr lang="id-ID" dirty="0" smtClean="0"/>
              <a:t>(Sistem Informasi Kenaikan Gaji Berkala)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34" y="753228"/>
            <a:ext cx="770631" cy="998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51" y="2281235"/>
            <a:ext cx="1206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d-ID" sz="2800" dirty="0" smtClean="0">
                <a:solidFill>
                  <a:schemeClr val="bg1"/>
                </a:solidFill>
              </a:rPr>
              <a:t>Mempersingkat </a:t>
            </a:r>
            <a:r>
              <a:rPr lang="id-ID" sz="2800" dirty="0">
                <a:solidFill>
                  <a:schemeClr val="bg1"/>
                </a:solidFill>
              </a:rPr>
              <a:t>waktu pengusulan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bg1"/>
                </a:solidFill>
              </a:rPr>
              <a:t>Memudahkan Verifikasi Data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bg1"/>
                </a:solidFill>
              </a:rPr>
              <a:t>Memudahkan dan mempercepat legalisasi dokumen draft Surat Kenaikan Gaji Berkala (dengan TTE)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bg1"/>
                </a:solidFill>
              </a:rPr>
              <a:t>Memudahkan pengecekan progres pembuatan usulan kenaikan gaji berkala oleh pengelola kepegawaian OPD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bg1"/>
                </a:solidFill>
              </a:rPr>
              <a:t>Arsip bersifat digital sehingga memudahkan </a:t>
            </a:r>
            <a:r>
              <a:rPr lang="id-ID" sz="2800" dirty="0" smtClean="0">
                <a:solidFill>
                  <a:schemeClr val="bg1"/>
                </a:solidFill>
              </a:rPr>
              <a:t>diakses, disimpan, </a:t>
            </a:r>
            <a:r>
              <a:rPr lang="id-ID" sz="2800" dirty="0">
                <a:solidFill>
                  <a:schemeClr val="bg1"/>
                </a:solidFill>
              </a:rPr>
              <a:t>ataupun di transfer ke media penyimpanan lain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bg1"/>
                </a:solidFill>
              </a:rPr>
              <a:t>Memudahkan reproduksi ulang dokumen KGB</a:t>
            </a:r>
          </a:p>
          <a:p>
            <a:pPr marL="457200" marR="0" lvl="0" indent="-4572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0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21" y="753228"/>
            <a:ext cx="9613861" cy="1080938"/>
          </a:xfrm>
        </p:spPr>
        <p:txBody>
          <a:bodyPr/>
          <a:lstStyle/>
          <a:p>
            <a:r>
              <a:rPr lang="id-ID" dirty="0" smtClean="0"/>
              <a:t>TAMPILAN SI NAGA 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34" y="753228"/>
            <a:ext cx="770631" cy="9986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88420" y="2057399"/>
            <a:ext cx="7485779" cy="4686301"/>
            <a:chOff x="210421" y="2158999"/>
            <a:chExt cx="7326136" cy="44662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421" y="2158999"/>
              <a:ext cx="7326136" cy="44662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210421" y="4711699"/>
              <a:ext cx="1719979" cy="1913541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0671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937</TotalTime>
  <Words>280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Bauhaus 93</vt:lpstr>
      <vt:lpstr>Berlin Sans FB</vt:lpstr>
      <vt:lpstr>Calibri</vt:lpstr>
      <vt:lpstr>Calibri Light</vt:lpstr>
      <vt:lpstr>Goudy Old Style</vt:lpstr>
      <vt:lpstr>Trebuchet MS</vt:lpstr>
      <vt:lpstr>Vivian</vt:lpstr>
      <vt:lpstr>Wingdings</vt:lpstr>
      <vt:lpstr>Berlin</vt:lpstr>
      <vt:lpstr>Office Theme</vt:lpstr>
      <vt:lpstr>SOFT LAUNCH SIMPATIK DAN SINAGA  </vt:lpstr>
      <vt:lpstr>SIMPATIK </vt:lpstr>
      <vt:lpstr>PENGERTIAN SIMPATIK dengan SSO</vt:lpstr>
      <vt:lpstr>MENGAPA SSO</vt:lpstr>
      <vt:lpstr>PowerPoint Presentation</vt:lpstr>
      <vt:lpstr>TAMPILAN SIMPATIK</vt:lpstr>
      <vt:lpstr> SI NAGA dengan TTE </vt:lpstr>
      <vt:lpstr>SI NAGA  (Sistem Informasi Kenaikan Gaji Berkala)</vt:lpstr>
      <vt:lpstr>TAMPILAN SI NAGA </vt:lpstr>
      <vt:lpstr>Sistem Penandatangan Elektronik/Digital</vt:lpstr>
      <vt:lpstr>Tampilan KGB Online dengan TTE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LAUNCH SIMPATIK DAN SINAGA  (Sistem Informasi kepegawaian Berbasis Teknologi Kota Semarang dan Siste</dc:title>
  <dc:creator>arya</dc:creator>
  <cp:lastModifiedBy>arya</cp:lastModifiedBy>
  <cp:revision>50</cp:revision>
  <dcterms:created xsi:type="dcterms:W3CDTF">2017-12-04T01:19:01Z</dcterms:created>
  <dcterms:modified xsi:type="dcterms:W3CDTF">2017-12-07T00:33:07Z</dcterms:modified>
</cp:coreProperties>
</file>