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06" r:id="rId3"/>
    <p:sldId id="381" r:id="rId4"/>
    <p:sldId id="382" r:id="rId5"/>
    <p:sldId id="383" r:id="rId6"/>
    <p:sldId id="384" r:id="rId7"/>
    <p:sldId id="405" r:id="rId8"/>
    <p:sldId id="385" r:id="rId9"/>
    <p:sldId id="396" r:id="rId10"/>
    <p:sldId id="397" r:id="rId11"/>
    <p:sldId id="398" r:id="rId12"/>
    <p:sldId id="406" r:id="rId13"/>
    <p:sldId id="407" r:id="rId14"/>
    <p:sldId id="408" r:id="rId15"/>
    <p:sldId id="409" r:id="rId16"/>
    <p:sldId id="29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16" d="100"/>
          <a:sy n="116" d="100"/>
        </p:scale>
        <p:origin x="105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8FF1FD-D952-42CE-AE64-1BF739295CBC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E191C26B-E98F-4D16-9822-174491EFAA2A}">
      <dgm:prSet phldrT="[Text]" custT="1"/>
      <dgm:spPr>
        <a:solidFill>
          <a:srgbClr val="00B050"/>
        </a:solidFill>
      </dgm:spPr>
      <dgm:t>
        <a:bodyPr/>
        <a:lstStyle/>
        <a:p>
          <a:r>
            <a:rPr lang="id-ID" sz="2000" dirty="0"/>
            <a:t>UU 5/2014 : ASN</a:t>
          </a:r>
        </a:p>
      </dgm:t>
    </dgm:pt>
    <dgm:pt modelId="{024D4AD1-F0A8-46CE-B63E-8A15F878C9F4}" type="parTrans" cxnId="{09CD94FF-90EB-49DE-9F81-A05629792C8F}">
      <dgm:prSet/>
      <dgm:spPr/>
      <dgm:t>
        <a:bodyPr/>
        <a:lstStyle/>
        <a:p>
          <a:endParaRPr lang="id-ID"/>
        </a:p>
      </dgm:t>
    </dgm:pt>
    <dgm:pt modelId="{4ACD54A0-80E0-4CCA-8047-1E75E321ECBA}" type="sibTrans" cxnId="{09CD94FF-90EB-49DE-9F81-A05629792C8F}">
      <dgm:prSet/>
      <dgm:spPr/>
      <dgm:t>
        <a:bodyPr/>
        <a:lstStyle/>
        <a:p>
          <a:endParaRPr lang="id-ID"/>
        </a:p>
      </dgm:t>
    </dgm:pt>
    <dgm:pt modelId="{88A15D80-6D50-44D0-9151-A8D89E00AE33}">
      <dgm:prSet phldrT="[Text]" custT="1"/>
      <dgm:spPr>
        <a:solidFill>
          <a:srgbClr val="92D050"/>
        </a:solidFill>
      </dgm:spPr>
      <dgm:t>
        <a:bodyPr/>
        <a:lstStyle/>
        <a:p>
          <a:r>
            <a:rPr lang="id-ID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PER</a:t>
          </a:r>
          <a:r>
            <a: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ATURAN BERSAMA KEPALA BPS </a:t>
          </a:r>
          <a:r>
            <a:rPr lang="en-US" sz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dan</a:t>
          </a:r>
          <a:r>
            <a: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Kepala</a:t>
          </a:r>
          <a:r>
            <a: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BKN:</a:t>
          </a:r>
        </a:p>
        <a:p>
          <a:r>
            <a:rPr lang="en-US" sz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Nomor</a:t>
          </a:r>
          <a:r>
            <a: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: 002/BPS-SKB/II/2004</a:t>
          </a:r>
        </a:p>
        <a:p>
          <a:r>
            <a:rPr lang="en-US" sz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Nomor</a:t>
          </a:r>
          <a:r>
            <a: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: 04 TAHUN 2004</a:t>
          </a:r>
          <a:endParaRPr lang="id-ID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A4E463-C02E-4838-9396-4EF31EBB485E}" type="parTrans" cxnId="{75DA2AB1-E7E1-4D1D-960D-8D4BE092E96A}">
      <dgm:prSet/>
      <dgm:spPr/>
      <dgm:t>
        <a:bodyPr/>
        <a:lstStyle/>
        <a:p>
          <a:endParaRPr lang="id-ID"/>
        </a:p>
      </dgm:t>
    </dgm:pt>
    <dgm:pt modelId="{6B4AB72C-9B96-43E5-8AC8-2187E9B9ABF1}" type="sibTrans" cxnId="{75DA2AB1-E7E1-4D1D-960D-8D4BE092E96A}">
      <dgm:prSet/>
      <dgm:spPr/>
      <dgm:t>
        <a:bodyPr/>
        <a:lstStyle/>
        <a:p>
          <a:endParaRPr lang="id-ID"/>
        </a:p>
      </dgm:t>
    </dgm:pt>
    <dgm:pt modelId="{329336C1-45CD-4BB4-AEA0-322D24D51F95}">
      <dgm:prSet phldrT="[Text]"/>
      <dgm:spPr/>
      <dgm:t>
        <a:bodyPr/>
        <a:lstStyle/>
        <a:p>
          <a:r>
            <a:rPr lang="id-ID" dirty="0"/>
            <a:t>PERPRES </a:t>
          </a:r>
          <a:r>
            <a:rPr lang="en-US" dirty="0"/>
            <a:t> NOMOR . 9 TAHUN 2007 : TUNJANGAN JF PRAKOM</a:t>
          </a:r>
          <a:endParaRPr lang="id-ID" dirty="0"/>
        </a:p>
      </dgm:t>
    </dgm:pt>
    <dgm:pt modelId="{8014E75C-1E80-4E8D-BC64-C0792785F405}" type="parTrans" cxnId="{F851AF9B-FD04-42D9-9F0A-C63B4FEF3D42}">
      <dgm:prSet/>
      <dgm:spPr/>
      <dgm:t>
        <a:bodyPr/>
        <a:lstStyle/>
        <a:p>
          <a:endParaRPr lang="id-ID"/>
        </a:p>
      </dgm:t>
    </dgm:pt>
    <dgm:pt modelId="{C7D6C9FD-3C31-4B4E-80AE-C76E050C74F1}" type="sibTrans" cxnId="{F851AF9B-FD04-42D9-9F0A-C63B4FEF3D42}">
      <dgm:prSet/>
      <dgm:spPr/>
      <dgm:t>
        <a:bodyPr/>
        <a:lstStyle/>
        <a:p>
          <a:endParaRPr lang="id-ID"/>
        </a:p>
      </dgm:t>
    </dgm:pt>
    <dgm:pt modelId="{BA873CAF-E091-4E8B-A320-47D21E7A029E}">
      <dgm:prSet phldrT="[Text]"/>
      <dgm:spPr>
        <a:solidFill>
          <a:srgbClr val="002060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KEPUTUSAN MENPAN No. 66/KEP/M.PAN/7/2003</a:t>
          </a:r>
          <a:endParaRPr lang="id-ID" dirty="0">
            <a:solidFill>
              <a:schemeClr val="bg1"/>
            </a:solidFill>
          </a:endParaRPr>
        </a:p>
      </dgm:t>
    </dgm:pt>
    <dgm:pt modelId="{FE984B2B-7B68-4BD2-AD46-F46D426834B3}" type="parTrans" cxnId="{B400A7CB-2651-48FF-BC33-0466249E0EA7}">
      <dgm:prSet/>
      <dgm:spPr/>
      <dgm:t>
        <a:bodyPr/>
        <a:lstStyle/>
        <a:p>
          <a:endParaRPr lang="id-ID"/>
        </a:p>
      </dgm:t>
    </dgm:pt>
    <dgm:pt modelId="{654066AB-427C-4E34-8488-9D3BFE329A3C}" type="sibTrans" cxnId="{B400A7CB-2651-48FF-BC33-0466249E0EA7}">
      <dgm:prSet/>
      <dgm:spPr/>
      <dgm:t>
        <a:bodyPr/>
        <a:lstStyle/>
        <a:p>
          <a:endParaRPr lang="id-ID"/>
        </a:p>
      </dgm:t>
    </dgm:pt>
    <dgm:pt modelId="{1843945F-3648-4BDB-AF82-A4905B7BFA15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id-ID" sz="1200" dirty="0"/>
            <a:t>PER</a:t>
          </a:r>
          <a:r>
            <a:rPr lang="en-US" sz="1200" dirty="0"/>
            <a:t>ATURAN </a:t>
          </a:r>
          <a:r>
            <a:rPr lang="en-US" sz="1200" dirty="0" err="1"/>
            <a:t>BKepala</a:t>
          </a:r>
          <a:r>
            <a:rPr lang="en-US" sz="1200" dirty="0"/>
            <a:t> BKN  :</a:t>
          </a:r>
        </a:p>
        <a:p>
          <a:pPr>
            <a:spcAft>
              <a:spcPts val="0"/>
            </a:spcAft>
          </a:pPr>
          <a:r>
            <a:rPr lang="en-US" sz="1400" dirty="0"/>
            <a:t>NOMOR 7 TAHUN 2017</a:t>
          </a:r>
        </a:p>
        <a:p>
          <a:pPr>
            <a:spcAft>
              <a:spcPct val="35000"/>
            </a:spcAft>
          </a:pPr>
          <a:endParaRPr lang="id-ID" sz="900" dirty="0"/>
        </a:p>
      </dgm:t>
    </dgm:pt>
    <dgm:pt modelId="{276EA067-B3CB-4858-951F-B4652886B3FF}" type="parTrans" cxnId="{5A080752-A707-4B55-97ED-63DD7920E7DC}">
      <dgm:prSet/>
      <dgm:spPr/>
      <dgm:t>
        <a:bodyPr/>
        <a:lstStyle/>
        <a:p>
          <a:endParaRPr lang="id-ID"/>
        </a:p>
      </dgm:t>
    </dgm:pt>
    <dgm:pt modelId="{B5A285E4-DB99-446B-923A-65233FE691E0}" type="sibTrans" cxnId="{5A080752-A707-4B55-97ED-63DD7920E7DC}">
      <dgm:prSet/>
      <dgm:spPr/>
      <dgm:t>
        <a:bodyPr/>
        <a:lstStyle/>
        <a:p>
          <a:endParaRPr lang="id-ID"/>
        </a:p>
      </dgm:t>
    </dgm:pt>
    <dgm:pt modelId="{C907A82B-0C51-4D38-8DF0-A2B62C008F6C}">
      <dgm:prSet phldrT="[Text]" custT="1"/>
      <dgm:spPr>
        <a:solidFill>
          <a:srgbClr val="FFFF00"/>
        </a:solidFill>
        <a:ln>
          <a:solidFill>
            <a:schemeClr val="accent1"/>
          </a:solidFill>
        </a:ln>
      </dgm:spPr>
      <dgm:t>
        <a:bodyPr/>
        <a:lstStyle/>
        <a:p>
          <a:pPr algn="ctr">
            <a:spcAft>
              <a:spcPts val="0"/>
            </a:spcAft>
          </a:pPr>
          <a:r>
            <a:rPr lang="en-US" sz="1400" dirty="0" err="1">
              <a:solidFill>
                <a:srgbClr val="FF0000"/>
              </a:solidFill>
            </a:rPr>
            <a:t>Pengangkatan</a:t>
          </a:r>
          <a:r>
            <a:rPr lang="en-US" sz="1400" dirty="0">
              <a:solidFill>
                <a:srgbClr val="FF0000"/>
              </a:solidFill>
            </a:rPr>
            <a:t>  </a:t>
          </a:r>
        </a:p>
        <a:p>
          <a:pPr algn="ctr">
            <a:spcAft>
              <a:spcPts val="0"/>
            </a:spcAft>
          </a:pPr>
          <a:r>
            <a:rPr lang="en-US" sz="1400" dirty="0" err="1">
              <a:solidFill>
                <a:srgbClr val="FF0000"/>
              </a:solidFill>
            </a:rPr>
            <a:t>melalui</a:t>
          </a:r>
          <a:r>
            <a:rPr lang="en-US" sz="1400" dirty="0">
              <a:solidFill>
                <a:srgbClr val="FF0000"/>
              </a:solidFill>
            </a:rPr>
            <a:t> </a:t>
          </a:r>
          <a:r>
            <a:rPr lang="en-US" sz="1400" dirty="0" err="1">
              <a:solidFill>
                <a:srgbClr val="FF0000"/>
              </a:solidFill>
            </a:rPr>
            <a:t>Penyesuaian</a:t>
          </a:r>
          <a:r>
            <a:rPr lang="en-US" sz="1400" dirty="0">
              <a:solidFill>
                <a:srgbClr val="FF0000"/>
              </a:solidFill>
            </a:rPr>
            <a:t>/</a:t>
          </a:r>
          <a:r>
            <a:rPr lang="en-US" sz="1400" dirty="0" err="1">
              <a:solidFill>
                <a:srgbClr val="FF0000"/>
              </a:solidFill>
            </a:rPr>
            <a:t>Inpassing</a:t>
          </a:r>
          <a:r>
            <a:rPr lang="en-US" sz="1400" dirty="0">
              <a:solidFill>
                <a:srgbClr val="FF0000"/>
              </a:solidFill>
            </a:rPr>
            <a:t>:</a:t>
          </a:r>
        </a:p>
        <a:p>
          <a:pPr algn="l">
            <a:spcAft>
              <a:spcPts val="0"/>
            </a:spcAft>
          </a:pPr>
          <a:r>
            <a:rPr lang="en-US" sz="1400" dirty="0">
              <a:solidFill>
                <a:srgbClr val="FF0000"/>
              </a:solidFill>
            </a:rPr>
            <a:t> - </a:t>
          </a:r>
          <a:r>
            <a:rPr lang="id-ID" sz="1200" dirty="0">
              <a:solidFill>
                <a:srgbClr val="FF0000"/>
              </a:solidFill>
            </a:rPr>
            <a:t>PERMENPAN </a:t>
          </a:r>
          <a:r>
            <a:rPr lang="en-US" sz="1200" dirty="0">
              <a:solidFill>
                <a:srgbClr val="FF0000"/>
              </a:solidFill>
            </a:rPr>
            <a:t>&amp; </a:t>
          </a:r>
          <a:r>
            <a:rPr lang="id-ID" sz="1200" dirty="0">
              <a:solidFill>
                <a:srgbClr val="FF0000"/>
              </a:solidFill>
            </a:rPr>
            <a:t>RB</a:t>
          </a:r>
          <a:r>
            <a:rPr lang="en-US" sz="1200" dirty="0">
              <a:solidFill>
                <a:srgbClr val="FF0000"/>
              </a:solidFill>
            </a:rPr>
            <a:t> 26  TH 2016</a:t>
          </a:r>
        </a:p>
        <a:p>
          <a:pPr marL="114300" indent="-114300" algn="l">
            <a:spcAft>
              <a:spcPts val="0"/>
            </a:spcAft>
          </a:pPr>
          <a:r>
            <a:rPr lang="en-US" sz="1200" dirty="0">
              <a:solidFill>
                <a:srgbClr val="FF0000"/>
              </a:solidFill>
            </a:rPr>
            <a:t> - </a:t>
          </a:r>
          <a:r>
            <a:rPr lang="en-US" sz="1400" dirty="0" err="1">
              <a:solidFill>
                <a:srgbClr val="FF0000"/>
              </a:solidFill>
            </a:rPr>
            <a:t>Peraturan</a:t>
          </a:r>
          <a:r>
            <a:rPr lang="en-US" sz="1400" dirty="0">
              <a:solidFill>
                <a:srgbClr val="FF0000"/>
              </a:solidFill>
            </a:rPr>
            <a:t> </a:t>
          </a:r>
          <a:r>
            <a:rPr lang="en-US" sz="1400" dirty="0" err="1">
              <a:solidFill>
                <a:srgbClr val="FF0000"/>
              </a:solidFill>
            </a:rPr>
            <a:t>Kepala</a:t>
          </a:r>
          <a:r>
            <a:rPr lang="en-US" sz="1400" dirty="0">
              <a:solidFill>
                <a:srgbClr val="FF0000"/>
              </a:solidFill>
            </a:rPr>
            <a:t> BPS No.  27 </a:t>
          </a:r>
          <a:r>
            <a:rPr lang="en-US" sz="1400" dirty="0" err="1">
              <a:solidFill>
                <a:srgbClr val="FF0000"/>
              </a:solidFill>
            </a:rPr>
            <a:t>Tahun</a:t>
          </a:r>
          <a:r>
            <a:rPr lang="en-US" sz="1400" dirty="0">
              <a:solidFill>
                <a:srgbClr val="FF0000"/>
              </a:solidFill>
            </a:rPr>
            <a:t> 2017</a:t>
          </a:r>
          <a:endParaRPr lang="id-ID" sz="1400" dirty="0">
            <a:solidFill>
              <a:srgbClr val="FF0000"/>
            </a:solidFill>
          </a:endParaRPr>
        </a:p>
      </dgm:t>
    </dgm:pt>
    <dgm:pt modelId="{FC9BFE2B-9A8A-4021-A62E-296EB78824EB}" type="parTrans" cxnId="{C4DA5016-A6B0-4263-92EF-58D1B4A707EC}">
      <dgm:prSet/>
      <dgm:spPr/>
      <dgm:t>
        <a:bodyPr/>
        <a:lstStyle/>
        <a:p>
          <a:endParaRPr lang="en-US"/>
        </a:p>
      </dgm:t>
    </dgm:pt>
    <dgm:pt modelId="{D62DAEA5-56DA-4776-B76E-BD7C72ACFE4F}" type="sibTrans" cxnId="{C4DA5016-A6B0-4263-92EF-58D1B4A707EC}">
      <dgm:prSet/>
      <dgm:spPr/>
      <dgm:t>
        <a:bodyPr/>
        <a:lstStyle/>
        <a:p>
          <a:endParaRPr lang="en-US"/>
        </a:p>
      </dgm:t>
    </dgm:pt>
    <dgm:pt modelId="{C55FE51C-F641-4AD0-8D12-E50020B531BE}">
      <dgm:prSet phldrT="[Text]" custT="1"/>
      <dgm:spPr>
        <a:solidFill>
          <a:srgbClr val="00B050"/>
        </a:solidFill>
      </dgm:spPr>
      <dgm:t>
        <a:bodyPr/>
        <a:lstStyle/>
        <a:p>
          <a:r>
            <a:rPr lang="id-ID" sz="1800" dirty="0"/>
            <a:t>PP 11/2017 : MANAJEMEN PNS</a:t>
          </a:r>
        </a:p>
      </dgm:t>
    </dgm:pt>
    <dgm:pt modelId="{52C89DCF-395D-4496-A9A2-C78DA264ACC7}" type="parTrans" cxnId="{A0DC45CD-62C2-4B38-AD8A-E8AB93733E32}">
      <dgm:prSet/>
      <dgm:spPr/>
      <dgm:t>
        <a:bodyPr/>
        <a:lstStyle/>
        <a:p>
          <a:endParaRPr lang="id-ID"/>
        </a:p>
      </dgm:t>
    </dgm:pt>
    <dgm:pt modelId="{81E8893B-ADE7-414D-9023-CF044F6D41D5}" type="sibTrans" cxnId="{A0DC45CD-62C2-4B38-AD8A-E8AB93733E32}">
      <dgm:prSet/>
      <dgm:spPr/>
      <dgm:t>
        <a:bodyPr/>
        <a:lstStyle/>
        <a:p>
          <a:endParaRPr lang="id-ID"/>
        </a:p>
      </dgm:t>
    </dgm:pt>
    <dgm:pt modelId="{FDB2B14C-22A9-4AF4-A6A9-C388678F0284}">
      <dgm:prSet phldrT="[Text]"/>
      <dgm:spPr>
        <a:solidFill>
          <a:srgbClr val="92D050"/>
        </a:solidFill>
      </dgm:spPr>
      <dgm:t>
        <a:bodyPr/>
        <a:lstStyle/>
        <a:p>
          <a:r>
            <a:rPr lang="id-ID" dirty="0"/>
            <a:t>KEPRES 87/1999 Jo  97/2012 : RUMPUN JABFUNG</a:t>
          </a:r>
        </a:p>
      </dgm:t>
    </dgm:pt>
    <dgm:pt modelId="{2A8816D2-BF5E-490A-8F58-6C6286A07F31}" type="parTrans" cxnId="{B987F36D-7B3D-44CD-93C4-DD2E0E518E3B}">
      <dgm:prSet/>
      <dgm:spPr/>
      <dgm:t>
        <a:bodyPr/>
        <a:lstStyle/>
        <a:p>
          <a:endParaRPr lang="en-US"/>
        </a:p>
      </dgm:t>
    </dgm:pt>
    <dgm:pt modelId="{623410F6-4DDF-4A2C-A8F8-43C6199F57E3}" type="sibTrans" cxnId="{B987F36D-7B3D-44CD-93C4-DD2E0E518E3B}">
      <dgm:prSet/>
      <dgm:spPr/>
      <dgm:t>
        <a:bodyPr/>
        <a:lstStyle/>
        <a:p>
          <a:endParaRPr lang="en-US"/>
        </a:p>
      </dgm:t>
    </dgm:pt>
    <dgm:pt modelId="{95E52C11-3812-447F-8169-EC6CB58D11FE}" type="pres">
      <dgm:prSet presAssocID="{C38FF1FD-D952-42CE-AE64-1BF739295CBC}" presName="Name0" presStyleCnt="0">
        <dgm:presLayoutVars>
          <dgm:dir/>
          <dgm:resizeHandles val="exact"/>
        </dgm:presLayoutVars>
      </dgm:prSet>
      <dgm:spPr/>
    </dgm:pt>
    <dgm:pt modelId="{E3A52C0B-A10E-4AB8-A80B-5AAF96EB77E3}" type="pres">
      <dgm:prSet presAssocID="{C38FF1FD-D952-42CE-AE64-1BF739295CBC}" presName="cycle" presStyleCnt="0"/>
      <dgm:spPr/>
    </dgm:pt>
    <dgm:pt modelId="{8AB49C0D-8EDA-408D-BC2E-94DF8066F59C}" type="pres">
      <dgm:prSet presAssocID="{E191C26B-E98F-4D16-9822-174491EFAA2A}" presName="nodeFirstNode" presStyleLbl="node1" presStyleIdx="0" presStyleCnt="8">
        <dgm:presLayoutVars>
          <dgm:bulletEnabled val="1"/>
        </dgm:presLayoutVars>
      </dgm:prSet>
      <dgm:spPr/>
    </dgm:pt>
    <dgm:pt modelId="{76ED288C-D7C7-43E7-BC01-3B3F8695714C}" type="pres">
      <dgm:prSet presAssocID="{4ACD54A0-80E0-4CCA-8047-1E75E321ECBA}" presName="sibTransFirstNode" presStyleLbl="bgShp" presStyleIdx="0" presStyleCnt="1" custLinFactNeighborX="681" custLinFactNeighborY="2938"/>
      <dgm:spPr/>
    </dgm:pt>
    <dgm:pt modelId="{04882363-35BD-43E7-8E82-7B359DB86585}" type="pres">
      <dgm:prSet presAssocID="{FDB2B14C-22A9-4AF4-A6A9-C388678F0284}" presName="nodeFollowingNodes" presStyleLbl="node1" presStyleIdx="1" presStyleCnt="8" custScaleX="109979" custScaleY="127477" custRadScaleRad="98724" custRadScaleInc="107057">
        <dgm:presLayoutVars>
          <dgm:bulletEnabled val="1"/>
        </dgm:presLayoutVars>
      </dgm:prSet>
      <dgm:spPr/>
    </dgm:pt>
    <dgm:pt modelId="{6410A925-3DA7-4B54-BEEA-02FEA42D8FAA}" type="pres">
      <dgm:prSet presAssocID="{C55FE51C-F641-4AD0-8D12-E50020B531BE}" presName="nodeFollowingNodes" presStyleLbl="node1" presStyleIdx="2" presStyleCnt="8" custScaleX="107477" custScaleY="156933" custRadScaleRad="110928" custRadScaleInc="-102663">
        <dgm:presLayoutVars>
          <dgm:bulletEnabled val="1"/>
        </dgm:presLayoutVars>
      </dgm:prSet>
      <dgm:spPr/>
    </dgm:pt>
    <dgm:pt modelId="{1774A4F6-99AB-4F30-9923-ABDBE24D405E}" type="pres">
      <dgm:prSet presAssocID="{88A15D80-6D50-44D0-9151-A8D89E00AE33}" presName="nodeFollowingNodes" presStyleLbl="node1" presStyleIdx="3" presStyleCnt="8" custScaleX="135061" custScaleY="134996" custRadScaleRad="100222" custRadScaleInc="139878">
        <dgm:presLayoutVars>
          <dgm:bulletEnabled val="1"/>
        </dgm:presLayoutVars>
      </dgm:prSet>
      <dgm:spPr/>
    </dgm:pt>
    <dgm:pt modelId="{4D33A4DE-0F72-46CA-8D96-174CE8C45D87}" type="pres">
      <dgm:prSet presAssocID="{329336C1-45CD-4BB4-AEA0-322D24D51F95}" presName="nodeFollowingNodes" presStyleLbl="node1" presStyleIdx="4" presStyleCnt="8" custScaleX="137132" custScaleY="134998" custRadScaleRad="105843" custRadScaleInc="-133046">
        <dgm:presLayoutVars>
          <dgm:bulletEnabled val="1"/>
        </dgm:presLayoutVars>
      </dgm:prSet>
      <dgm:spPr/>
    </dgm:pt>
    <dgm:pt modelId="{EBE17DBF-76BB-4C34-9B32-E410CF33703A}" type="pres">
      <dgm:prSet presAssocID="{BA873CAF-E091-4E8B-A320-47D21E7A029E}" presName="nodeFollowingNodes" presStyleLbl="node1" presStyleIdx="5" presStyleCnt="8" custRadScaleRad="125447" custRadScaleInc="54655">
        <dgm:presLayoutVars>
          <dgm:bulletEnabled val="1"/>
        </dgm:presLayoutVars>
      </dgm:prSet>
      <dgm:spPr/>
    </dgm:pt>
    <dgm:pt modelId="{998976BA-4F8C-415F-8C2B-69ED88CF20A8}" type="pres">
      <dgm:prSet presAssocID="{1843945F-3648-4BDB-AF82-A4905B7BFA15}" presName="nodeFollowingNodes" presStyleLbl="node1" presStyleIdx="6" presStyleCnt="8" custScaleX="153452" custScaleY="144750" custRadScaleRad="115102" custRadScaleInc="4312">
        <dgm:presLayoutVars>
          <dgm:bulletEnabled val="1"/>
        </dgm:presLayoutVars>
      </dgm:prSet>
      <dgm:spPr/>
    </dgm:pt>
    <dgm:pt modelId="{799EA1EA-F517-4FA9-8E2A-1BBBB9A27AB8}" type="pres">
      <dgm:prSet presAssocID="{C907A82B-0C51-4D38-8DF0-A2B62C008F6C}" presName="nodeFollowingNodes" presStyleLbl="node1" presStyleIdx="7" presStyleCnt="8" custScaleX="137556" custScaleY="172311" custRadScaleRad="130451" custRadScaleInc="-32851">
        <dgm:presLayoutVars>
          <dgm:bulletEnabled val="1"/>
        </dgm:presLayoutVars>
      </dgm:prSet>
      <dgm:spPr/>
    </dgm:pt>
  </dgm:ptLst>
  <dgm:cxnLst>
    <dgm:cxn modelId="{FF681E11-0E63-4195-8045-6065A08CC117}" type="presOf" srcId="{88A15D80-6D50-44D0-9151-A8D89E00AE33}" destId="{1774A4F6-99AB-4F30-9923-ABDBE24D405E}" srcOrd="0" destOrd="0" presId="urn:microsoft.com/office/officeart/2005/8/layout/cycle3"/>
    <dgm:cxn modelId="{C4DA5016-A6B0-4263-92EF-58D1B4A707EC}" srcId="{C38FF1FD-D952-42CE-AE64-1BF739295CBC}" destId="{C907A82B-0C51-4D38-8DF0-A2B62C008F6C}" srcOrd="7" destOrd="0" parTransId="{FC9BFE2B-9A8A-4021-A62E-296EB78824EB}" sibTransId="{D62DAEA5-56DA-4776-B76E-BD7C72ACFE4F}"/>
    <dgm:cxn modelId="{EC0D2D17-707C-4479-96E2-7578E0C76502}" type="presOf" srcId="{C55FE51C-F641-4AD0-8D12-E50020B531BE}" destId="{6410A925-3DA7-4B54-BEEA-02FEA42D8FAA}" srcOrd="0" destOrd="0" presId="urn:microsoft.com/office/officeart/2005/8/layout/cycle3"/>
    <dgm:cxn modelId="{4C2DCF5B-AAE6-42BE-8C9E-2D78B9096BD6}" type="presOf" srcId="{329336C1-45CD-4BB4-AEA0-322D24D51F95}" destId="{4D33A4DE-0F72-46CA-8D96-174CE8C45D87}" srcOrd="0" destOrd="0" presId="urn:microsoft.com/office/officeart/2005/8/layout/cycle3"/>
    <dgm:cxn modelId="{F0052849-7E01-4A73-9608-F2D5D78EF95B}" type="presOf" srcId="{1843945F-3648-4BDB-AF82-A4905B7BFA15}" destId="{998976BA-4F8C-415F-8C2B-69ED88CF20A8}" srcOrd="0" destOrd="0" presId="urn:microsoft.com/office/officeart/2005/8/layout/cycle3"/>
    <dgm:cxn modelId="{E4B7634A-BE03-4A64-BEAE-F6C42B1B9EC6}" type="presOf" srcId="{FDB2B14C-22A9-4AF4-A6A9-C388678F0284}" destId="{04882363-35BD-43E7-8E82-7B359DB86585}" srcOrd="0" destOrd="0" presId="urn:microsoft.com/office/officeart/2005/8/layout/cycle3"/>
    <dgm:cxn modelId="{5FF5EA6C-D4DB-4B73-99D1-4CF9257A2B7F}" type="presOf" srcId="{E191C26B-E98F-4D16-9822-174491EFAA2A}" destId="{8AB49C0D-8EDA-408D-BC2E-94DF8066F59C}" srcOrd="0" destOrd="0" presId="urn:microsoft.com/office/officeart/2005/8/layout/cycle3"/>
    <dgm:cxn modelId="{B987F36D-7B3D-44CD-93C4-DD2E0E518E3B}" srcId="{C38FF1FD-D952-42CE-AE64-1BF739295CBC}" destId="{FDB2B14C-22A9-4AF4-A6A9-C388678F0284}" srcOrd="1" destOrd="0" parTransId="{2A8816D2-BF5E-490A-8F58-6C6286A07F31}" sibTransId="{623410F6-4DDF-4A2C-A8F8-43C6199F57E3}"/>
    <dgm:cxn modelId="{5A080752-A707-4B55-97ED-63DD7920E7DC}" srcId="{C38FF1FD-D952-42CE-AE64-1BF739295CBC}" destId="{1843945F-3648-4BDB-AF82-A4905B7BFA15}" srcOrd="6" destOrd="0" parTransId="{276EA067-B3CB-4858-951F-B4652886B3FF}" sibTransId="{B5A285E4-DB99-446B-923A-65233FE691E0}"/>
    <dgm:cxn modelId="{2545EA87-AE47-43FD-8D00-B7DD1448A1F0}" type="presOf" srcId="{C907A82B-0C51-4D38-8DF0-A2B62C008F6C}" destId="{799EA1EA-F517-4FA9-8E2A-1BBBB9A27AB8}" srcOrd="0" destOrd="0" presId="urn:microsoft.com/office/officeart/2005/8/layout/cycle3"/>
    <dgm:cxn modelId="{40C98B8F-25A8-45F7-80E4-1AA99236EF7F}" type="presOf" srcId="{BA873CAF-E091-4E8B-A320-47D21E7A029E}" destId="{EBE17DBF-76BB-4C34-9B32-E410CF33703A}" srcOrd="0" destOrd="0" presId="urn:microsoft.com/office/officeart/2005/8/layout/cycle3"/>
    <dgm:cxn modelId="{F851AF9B-FD04-42D9-9F0A-C63B4FEF3D42}" srcId="{C38FF1FD-D952-42CE-AE64-1BF739295CBC}" destId="{329336C1-45CD-4BB4-AEA0-322D24D51F95}" srcOrd="4" destOrd="0" parTransId="{8014E75C-1E80-4E8D-BC64-C0792785F405}" sibTransId="{C7D6C9FD-3C31-4B4E-80AE-C76E050C74F1}"/>
    <dgm:cxn modelId="{872A3EA4-AA03-4C02-91E9-64DF84383FD3}" type="presOf" srcId="{C38FF1FD-D952-42CE-AE64-1BF739295CBC}" destId="{95E52C11-3812-447F-8169-EC6CB58D11FE}" srcOrd="0" destOrd="0" presId="urn:microsoft.com/office/officeart/2005/8/layout/cycle3"/>
    <dgm:cxn modelId="{75DA2AB1-E7E1-4D1D-960D-8D4BE092E96A}" srcId="{C38FF1FD-D952-42CE-AE64-1BF739295CBC}" destId="{88A15D80-6D50-44D0-9151-A8D89E00AE33}" srcOrd="3" destOrd="0" parTransId="{45A4E463-C02E-4838-9396-4EF31EBB485E}" sibTransId="{6B4AB72C-9B96-43E5-8AC8-2187E9B9ABF1}"/>
    <dgm:cxn modelId="{B400A7CB-2651-48FF-BC33-0466249E0EA7}" srcId="{C38FF1FD-D952-42CE-AE64-1BF739295CBC}" destId="{BA873CAF-E091-4E8B-A320-47D21E7A029E}" srcOrd="5" destOrd="0" parTransId="{FE984B2B-7B68-4BD2-AD46-F46D426834B3}" sibTransId="{654066AB-427C-4E34-8488-9D3BFE329A3C}"/>
    <dgm:cxn modelId="{A0DC45CD-62C2-4B38-AD8A-E8AB93733E32}" srcId="{C38FF1FD-D952-42CE-AE64-1BF739295CBC}" destId="{C55FE51C-F641-4AD0-8D12-E50020B531BE}" srcOrd="2" destOrd="0" parTransId="{52C89DCF-395D-4496-A9A2-C78DA264ACC7}" sibTransId="{81E8893B-ADE7-414D-9023-CF044F6D41D5}"/>
    <dgm:cxn modelId="{41C617FE-AE25-4AD1-8C26-162A1D7DA7C9}" type="presOf" srcId="{4ACD54A0-80E0-4CCA-8047-1E75E321ECBA}" destId="{76ED288C-D7C7-43E7-BC01-3B3F8695714C}" srcOrd="0" destOrd="0" presId="urn:microsoft.com/office/officeart/2005/8/layout/cycle3"/>
    <dgm:cxn modelId="{09CD94FF-90EB-49DE-9F81-A05629792C8F}" srcId="{C38FF1FD-D952-42CE-AE64-1BF739295CBC}" destId="{E191C26B-E98F-4D16-9822-174491EFAA2A}" srcOrd="0" destOrd="0" parTransId="{024D4AD1-F0A8-46CE-B63E-8A15F878C9F4}" sibTransId="{4ACD54A0-80E0-4CCA-8047-1E75E321ECBA}"/>
    <dgm:cxn modelId="{5D183E28-E5F8-412A-9C5B-17A155D42EB5}" type="presParOf" srcId="{95E52C11-3812-447F-8169-EC6CB58D11FE}" destId="{E3A52C0B-A10E-4AB8-A80B-5AAF96EB77E3}" srcOrd="0" destOrd="0" presId="urn:microsoft.com/office/officeart/2005/8/layout/cycle3"/>
    <dgm:cxn modelId="{A7E81411-BE21-46AC-92E0-218BEF1EA720}" type="presParOf" srcId="{E3A52C0B-A10E-4AB8-A80B-5AAF96EB77E3}" destId="{8AB49C0D-8EDA-408D-BC2E-94DF8066F59C}" srcOrd="0" destOrd="0" presId="urn:microsoft.com/office/officeart/2005/8/layout/cycle3"/>
    <dgm:cxn modelId="{EF836BA5-AAB9-43E6-A1D6-A56ECCA466A4}" type="presParOf" srcId="{E3A52C0B-A10E-4AB8-A80B-5AAF96EB77E3}" destId="{76ED288C-D7C7-43E7-BC01-3B3F8695714C}" srcOrd="1" destOrd="0" presId="urn:microsoft.com/office/officeart/2005/8/layout/cycle3"/>
    <dgm:cxn modelId="{CFB371CF-ADBF-40A3-924F-438656122080}" type="presParOf" srcId="{E3A52C0B-A10E-4AB8-A80B-5AAF96EB77E3}" destId="{04882363-35BD-43E7-8E82-7B359DB86585}" srcOrd="2" destOrd="0" presId="urn:microsoft.com/office/officeart/2005/8/layout/cycle3"/>
    <dgm:cxn modelId="{6B405A09-623C-4CF0-81D3-79BCBEFE86F8}" type="presParOf" srcId="{E3A52C0B-A10E-4AB8-A80B-5AAF96EB77E3}" destId="{6410A925-3DA7-4B54-BEEA-02FEA42D8FAA}" srcOrd="3" destOrd="0" presId="urn:microsoft.com/office/officeart/2005/8/layout/cycle3"/>
    <dgm:cxn modelId="{EEEF0164-0336-4CE0-99AC-DBCFC5BC4B77}" type="presParOf" srcId="{E3A52C0B-A10E-4AB8-A80B-5AAF96EB77E3}" destId="{1774A4F6-99AB-4F30-9923-ABDBE24D405E}" srcOrd="4" destOrd="0" presId="urn:microsoft.com/office/officeart/2005/8/layout/cycle3"/>
    <dgm:cxn modelId="{56FBB387-9102-40C6-9673-16E8862C173E}" type="presParOf" srcId="{E3A52C0B-A10E-4AB8-A80B-5AAF96EB77E3}" destId="{4D33A4DE-0F72-46CA-8D96-174CE8C45D87}" srcOrd="5" destOrd="0" presId="urn:microsoft.com/office/officeart/2005/8/layout/cycle3"/>
    <dgm:cxn modelId="{6BD2E812-9606-4D40-B313-D24E7EFDA15A}" type="presParOf" srcId="{E3A52C0B-A10E-4AB8-A80B-5AAF96EB77E3}" destId="{EBE17DBF-76BB-4C34-9B32-E410CF33703A}" srcOrd="6" destOrd="0" presId="urn:microsoft.com/office/officeart/2005/8/layout/cycle3"/>
    <dgm:cxn modelId="{022B38CB-1E7A-4BD9-B586-D332BC6F4160}" type="presParOf" srcId="{E3A52C0B-A10E-4AB8-A80B-5AAF96EB77E3}" destId="{998976BA-4F8C-415F-8C2B-69ED88CF20A8}" srcOrd="7" destOrd="0" presId="urn:microsoft.com/office/officeart/2005/8/layout/cycle3"/>
    <dgm:cxn modelId="{12EEE36C-F28F-46CF-BA9E-9A764F03315C}" type="presParOf" srcId="{E3A52C0B-A10E-4AB8-A80B-5AAF96EB77E3}" destId="{799EA1EA-F517-4FA9-8E2A-1BBBB9A27AB8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D288C-D7C7-43E7-BC01-3B3F8695714C}">
      <dsp:nvSpPr>
        <dsp:cNvPr id="0" name=""/>
        <dsp:cNvSpPr/>
      </dsp:nvSpPr>
      <dsp:spPr>
        <a:xfrm>
          <a:off x="1346971" y="57760"/>
          <a:ext cx="6342099" cy="6342099"/>
        </a:xfrm>
        <a:prstGeom prst="circularArrow">
          <a:avLst>
            <a:gd name="adj1" fmla="val 5544"/>
            <a:gd name="adj2" fmla="val 330680"/>
            <a:gd name="adj3" fmla="val 14635054"/>
            <a:gd name="adj4" fmla="val 16882287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B49C0D-8EDA-408D-BC2E-94DF8066F59C}">
      <dsp:nvSpPr>
        <dsp:cNvPr id="0" name=""/>
        <dsp:cNvSpPr/>
      </dsp:nvSpPr>
      <dsp:spPr>
        <a:xfrm>
          <a:off x="3571593" y="-72867"/>
          <a:ext cx="1806475" cy="903237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kern="1200" dirty="0"/>
            <a:t>UU 5/2014 : ASN</a:t>
          </a:r>
        </a:p>
      </dsp:txBody>
      <dsp:txXfrm>
        <a:off x="3615685" y="-28775"/>
        <a:ext cx="1718291" cy="815053"/>
      </dsp:txXfrm>
    </dsp:sp>
    <dsp:sp modelId="{04882363-35BD-43E7-8E82-7B359DB86585}">
      <dsp:nvSpPr>
        <dsp:cNvPr id="0" name=""/>
        <dsp:cNvSpPr/>
      </dsp:nvSpPr>
      <dsp:spPr>
        <a:xfrm>
          <a:off x="6149542" y="2406126"/>
          <a:ext cx="1986743" cy="1151420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300" kern="1200" dirty="0"/>
            <a:t>KEPRES 87/1999 Jo  97/2012 : RUMPUN JABFUNG</a:t>
          </a:r>
        </a:p>
      </dsp:txBody>
      <dsp:txXfrm>
        <a:off x="6205750" y="2462334"/>
        <a:ext cx="1874327" cy="1039004"/>
      </dsp:txXfrm>
    </dsp:sp>
    <dsp:sp modelId="{6410A925-3DA7-4B54-BEEA-02FEA42D8FAA}">
      <dsp:nvSpPr>
        <dsp:cNvPr id="0" name=""/>
        <dsp:cNvSpPr/>
      </dsp:nvSpPr>
      <dsp:spPr>
        <a:xfrm>
          <a:off x="5765999" y="403733"/>
          <a:ext cx="1941545" cy="1417478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kern="1200" dirty="0"/>
            <a:t>PP 11/2017 : MANAJEMEN PNS</a:t>
          </a:r>
        </a:p>
      </dsp:txBody>
      <dsp:txXfrm>
        <a:off x="5835195" y="472929"/>
        <a:ext cx="1803153" cy="1279086"/>
      </dsp:txXfrm>
    </dsp:sp>
    <dsp:sp modelId="{1774A4F6-99AB-4F30-9923-ABDBE24D405E}">
      <dsp:nvSpPr>
        <dsp:cNvPr id="0" name=""/>
        <dsp:cNvSpPr/>
      </dsp:nvSpPr>
      <dsp:spPr>
        <a:xfrm>
          <a:off x="2739983" y="5105264"/>
          <a:ext cx="2439844" cy="1219335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PER</a:t>
          </a:r>
          <a:r>
            <a:rPr lang="en-US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ATURAN BERSAMA KEPALA BPS </a:t>
          </a:r>
          <a:r>
            <a:rPr lang="en-US" sz="12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dan</a:t>
          </a:r>
          <a:r>
            <a:rPr lang="en-US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Kepala</a:t>
          </a:r>
          <a:r>
            <a:rPr lang="en-US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BKN: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Nomor</a:t>
          </a:r>
          <a:r>
            <a:rPr lang="en-US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: 002/BPS-SKB/II/2004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Nomor</a:t>
          </a:r>
          <a:r>
            <a:rPr lang="en-US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: 04 TAHUN 2004</a:t>
          </a:r>
          <a:endParaRPr lang="id-ID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99506" y="5164787"/>
        <a:ext cx="2320798" cy="1100289"/>
      </dsp:txXfrm>
    </dsp:sp>
    <dsp:sp modelId="{4D33A4DE-0F72-46CA-8D96-174CE8C45D87}">
      <dsp:nvSpPr>
        <dsp:cNvPr id="0" name=""/>
        <dsp:cNvSpPr/>
      </dsp:nvSpPr>
      <dsp:spPr>
        <a:xfrm>
          <a:off x="5528883" y="4187590"/>
          <a:ext cx="2477256" cy="12193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300" kern="1200" dirty="0"/>
            <a:t>PERPRES </a:t>
          </a:r>
          <a:r>
            <a:rPr lang="en-US" sz="1300" kern="1200" dirty="0"/>
            <a:t> NOMOR . 9 TAHUN 2007 : TUNJANGAN JF PRAKOM</a:t>
          </a:r>
          <a:endParaRPr lang="id-ID" sz="1300" kern="1200" dirty="0"/>
        </a:p>
      </dsp:txBody>
      <dsp:txXfrm>
        <a:off x="5588407" y="4247114"/>
        <a:ext cx="2358208" cy="1100305"/>
      </dsp:txXfrm>
    </dsp:sp>
    <dsp:sp modelId="{EBE17DBF-76BB-4C34-9B32-E410CF33703A}">
      <dsp:nvSpPr>
        <dsp:cNvPr id="0" name=""/>
        <dsp:cNvSpPr/>
      </dsp:nvSpPr>
      <dsp:spPr>
        <a:xfrm>
          <a:off x="451762" y="3964819"/>
          <a:ext cx="1806475" cy="903237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</a:rPr>
            <a:t>KEPUTUSAN MENPAN No. 66/KEP/M.PAN/7/2003</a:t>
          </a:r>
          <a:endParaRPr lang="id-ID" sz="1300" kern="1200" dirty="0">
            <a:solidFill>
              <a:schemeClr val="bg1"/>
            </a:solidFill>
          </a:endParaRPr>
        </a:p>
      </dsp:txBody>
      <dsp:txXfrm>
        <a:off x="495854" y="4008911"/>
        <a:ext cx="1718291" cy="815053"/>
      </dsp:txXfrm>
    </dsp:sp>
    <dsp:sp modelId="{998976BA-4F8C-415F-8C2B-69ED88CF20A8}">
      <dsp:nvSpPr>
        <dsp:cNvPr id="0" name=""/>
        <dsp:cNvSpPr/>
      </dsp:nvSpPr>
      <dsp:spPr>
        <a:xfrm>
          <a:off x="0" y="2335856"/>
          <a:ext cx="2772073" cy="1307436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d-ID" sz="1200" kern="1200" dirty="0"/>
            <a:t>PER</a:t>
          </a:r>
          <a:r>
            <a:rPr lang="en-US" sz="1200" kern="1200" dirty="0"/>
            <a:t>ATURAN </a:t>
          </a:r>
          <a:r>
            <a:rPr lang="en-US" sz="1200" kern="1200" dirty="0" err="1"/>
            <a:t>BKepala</a:t>
          </a:r>
          <a:r>
            <a:rPr lang="en-US" sz="1200" kern="1200" dirty="0"/>
            <a:t> BKN  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kern="1200" dirty="0"/>
            <a:t>NOMOR 7 TAHUN 2017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900" kern="1200" dirty="0"/>
        </a:p>
      </dsp:txBody>
      <dsp:txXfrm>
        <a:off x="63824" y="2399680"/>
        <a:ext cx="2644425" cy="1179788"/>
      </dsp:txXfrm>
    </dsp:sp>
    <dsp:sp modelId="{799EA1EA-F517-4FA9-8E2A-1BBBB9A27AB8}">
      <dsp:nvSpPr>
        <dsp:cNvPr id="0" name=""/>
        <dsp:cNvSpPr/>
      </dsp:nvSpPr>
      <dsp:spPr>
        <a:xfrm>
          <a:off x="235825" y="442825"/>
          <a:ext cx="2484915" cy="1556378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kern="1200" dirty="0" err="1">
              <a:solidFill>
                <a:srgbClr val="FF0000"/>
              </a:solidFill>
            </a:rPr>
            <a:t>Pengangkatan</a:t>
          </a:r>
          <a:r>
            <a:rPr lang="en-US" sz="1400" kern="1200" dirty="0">
              <a:solidFill>
                <a:srgbClr val="FF0000"/>
              </a:solidFill>
            </a:rPr>
            <a:t>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kern="1200" dirty="0" err="1">
              <a:solidFill>
                <a:srgbClr val="FF0000"/>
              </a:solidFill>
            </a:rPr>
            <a:t>melalui</a:t>
          </a:r>
          <a:r>
            <a:rPr lang="en-US" sz="1400" kern="1200" dirty="0">
              <a:solidFill>
                <a:srgbClr val="FF0000"/>
              </a:solidFill>
            </a:rPr>
            <a:t> </a:t>
          </a:r>
          <a:r>
            <a:rPr lang="en-US" sz="1400" kern="1200" dirty="0" err="1">
              <a:solidFill>
                <a:srgbClr val="FF0000"/>
              </a:solidFill>
            </a:rPr>
            <a:t>Penyesuaian</a:t>
          </a:r>
          <a:r>
            <a:rPr lang="en-US" sz="1400" kern="1200" dirty="0">
              <a:solidFill>
                <a:srgbClr val="FF0000"/>
              </a:solidFill>
            </a:rPr>
            <a:t>/</a:t>
          </a:r>
          <a:r>
            <a:rPr lang="en-US" sz="1400" kern="1200" dirty="0" err="1">
              <a:solidFill>
                <a:srgbClr val="FF0000"/>
              </a:solidFill>
            </a:rPr>
            <a:t>Inpassing</a:t>
          </a:r>
          <a:r>
            <a:rPr lang="en-US" sz="1400" kern="1200" dirty="0">
              <a:solidFill>
                <a:srgbClr val="FF0000"/>
              </a:solidFill>
            </a:rPr>
            <a:t>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kern="1200" dirty="0">
              <a:solidFill>
                <a:srgbClr val="FF0000"/>
              </a:solidFill>
            </a:rPr>
            <a:t> - </a:t>
          </a:r>
          <a:r>
            <a:rPr lang="id-ID" sz="1200" kern="1200" dirty="0">
              <a:solidFill>
                <a:srgbClr val="FF0000"/>
              </a:solidFill>
            </a:rPr>
            <a:t>PERMENPAN </a:t>
          </a:r>
          <a:r>
            <a:rPr lang="en-US" sz="1200" kern="1200" dirty="0">
              <a:solidFill>
                <a:srgbClr val="FF0000"/>
              </a:solidFill>
            </a:rPr>
            <a:t>&amp; </a:t>
          </a:r>
          <a:r>
            <a:rPr lang="id-ID" sz="1200" kern="1200" dirty="0">
              <a:solidFill>
                <a:srgbClr val="FF0000"/>
              </a:solidFill>
            </a:rPr>
            <a:t>RB</a:t>
          </a:r>
          <a:r>
            <a:rPr lang="en-US" sz="1200" kern="1200" dirty="0">
              <a:solidFill>
                <a:srgbClr val="FF0000"/>
              </a:solidFill>
            </a:rPr>
            <a:t> 26  TH 2016</a:t>
          </a:r>
        </a:p>
        <a:p>
          <a:pPr marL="114300" lvl="0" indent="-11430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solidFill>
                <a:srgbClr val="FF0000"/>
              </a:solidFill>
            </a:rPr>
            <a:t> - </a:t>
          </a:r>
          <a:r>
            <a:rPr lang="en-US" sz="1400" kern="1200" dirty="0" err="1">
              <a:solidFill>
                <a:srgbClr val="FF0000"/>
              </a:solidFill>
            </a:rPr>
            <a:t>Peraturan</a:t>
          </a:r>
          <a:r>
            <a:rPr lang="en-US" sz="1400" kern="1200" dirty="0">
              <a:solidFill>
                <a:srgbClr val="FF0000"/>
              </a:solidFill>
            </a:rPr>
            <a:t> </a:t>
          </a:r>
          <a:r>
            <a:rPr lang="en-US" sz="1400" kern="1200" dirty="0" err="1">
              <a:solidFill>
                <a:srgbClr val="FF0000"/>
              </a:solidFill>
            </a:rPr>
            <a:t>Kepala</a:t>
          </a:r>
          <a:r>
            <a:rPr lang="en-US" sz="1400" kern="1200" dirty="0">
              <a:solidFill>
                <a:srgbClr val="FF0000"/>
              </a:solidFill>
            </a:rPr>
            <a:t> BPS No.  27 </a:t>
          </a:r>
          <a:r>
            <a:rPr lang="en-US" sz="1400" kern="1200" dirty="0" err="1">
              <a:solidFill>
                <a:srgbClr val="FF0000"/>
              </a:solidFill>
            </a:rPr>
            <a:t>Tahun</a:t>
          </a:r>
          <a:r>
            <a:rPr lang="en-US" sz="1400" kern="1200" dirty="0">
              <a:solidFill>
                <a:srgbClr val="FF0000"/>
              </a:solidFill>
            </a:rPr>
            <a:t> 2017</a:t>
          </a:r>
          <a:endParaRPr lang="id-ID" sz="1400" kern="1200" dirty="0">
            <a:solidFill>
              <a:srgbClr val="FF0000"/>
            </a:solidFill>
          </a:endParaRPr>
        </a:p>
      </dsp:txBody>
      <dsp:txXfrm>
        <a:off x="311801" y="518801"/>
        <a:ext cx="2332963" cy="14044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1D132-A127-4909-9CE7-DEB9DE463F53}" type="datetimeFigureOut">
              <a:rPr lang="en-US" smtClean="0"/>
              <a:pPr/>
              <a:t>8/25/2017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68433-A37E-4D45-B75E-53A6A2B9C0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6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E75187-2ED7-4A44-B723-30B6832E02E8}" type="datetimeFigureOut">
              <a:rPr lang="id-ID" smtClean="0"/>
              <a:pPr/>
              <a:t>25/08/2017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FE14D-1F54-40B3-B3F9-44330885A56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0058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C144C-94E0-4058-ABEB-6EAF7810A77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8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3569-A2B6-4251-8746-0B1B121591B4}" type="datetimeFigureOut">
              <a:rPr lang="en-US" smtClean="0"/>
              <a:pPr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FBEC-A13C-4FF9-B0B9-938DF7DCC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3569-A2B6-4251-8746-0B1B121591B4}" type="datetimeFigureOut">
              <a:rPr lang="en-US" smtClean="0"/>
              <a:pPr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FBEC-A13C-4FF9-B0B9-938DF7DCC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3569-A2B6-4251-8746-0B1B121591B4}" type="datetimeFigureOut">
              <a:rPr lang="en-US" smtClean="0"/>
              <a:pPr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FBEC-A13C-4FF9-B0B9-938DF7DCC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3569-A2B6-4251-8746-0B1B121591B4}" type="datetimeFigureOut">
              <a:rPr lang="en-US" smtClean="0"/>
              <a:pPr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FBEC-A13C-4FF9-B0B9-938DF7DCC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3569-A2B6-4251-8746-0B1B121591B4}" type="datetimeFigureOut">
              <a:rPr lang="en-US" smtClean="0"/>
              <a:pPr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FBEC-A13C-4FF9-B0B9-938DF7DCC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3569-A2B6-4251-8746-0B1B121591B4}" type="datetimeFigureOut">
              <a:rPr lang="en-US" smtClean="0"/>
              <a:pPr/>
              <a:t>8/25/2017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FBEC-A13C-4FF9-B0B9-938DF7DCC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3569-A2B6-4251-8746-0B1B121591B4}" type="datetimeFigureOut">
              <a:rPr lang="en-US" smtClean="0"/>
              <a:pPr/>
              <a:t>8/25/2017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FBEC-A13C-4FF9-B0B9-938DF7DCC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3569-A2B6-4251-8746-0B1B121591B4}" type="datetimeFigureOut">
              <a:rPr lang="en-US" smtClean="0"/>
              <a:pPr/>
              <a:t>8/25/2017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FBEC-A13C-4FF9-B0B9-938DF7DCC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3569-A2B6-4251-8746-0B1B121591B4}" type="datetimeFigureOut">
              <a:rPr lang="en-US" smtClean="0"/>
              <a:pPr/>
              <a:t>8/25/2017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FBEC-A13C-4FF9-B0B9-938DF7DCC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3569-A2B6-4251-8746-0B1B121591B4}" type="datetimeFigureOut">
              <a:rPr lang="en-US" smtClean="0"/>
              <a:pPr/>
              <a:t>8/25/2017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FBEC-A13C-4FF9-B0B9-938DF7DCC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3569-A2B6-4251-8746-0B1B121591B4}" type="datetimeFigureOut">
              <a:rPr lang="en-US" smtClean="0"/>
              <a:pPr/>
              <a:t>8/25/2017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FBEC-A13C-4FF9-B0B9-938DF7DCC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B3569-A2B6-4251-8746-0B1B121591B4}" type="datetimeFigureOut">
              <a:rPr lang="en-US" smtClean="0"/>
              <a:pPr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5FBEC-A13C-4FF9-B0B9-938DF7DCC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23417"/>
            <a:ext cx="7772400" cy="1470025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rgbClr val="C00000"/>
                </a:solidFill>
              </a:rPr>
              <a:t>PENGANGKATAN</a:t>
            </a:r>
            <a:br>
              <a:rPr lang="id-ID" sz="6000" b="1" dirty="0">
                <a:solidFill>
                  <a:srgbClr val="C00000"/>
                </a:solidFill>
              </a:rPr>
            </a:br>
            <a:r>
              <a:rPr lang="id-ID" sz="6000" b="1" dirty="0">
                <a:solidFill>
                  <a:srgbClr val="C00000"/>
                </a:solidFill>
              </a:rPr>
              <a:t>J</a:t>
            </a:r>
            <a:r>
              <a:rPr lang="en-US" sz="6000" b="1" dirty="0">
                <a:solidFill>
                  <a:srgbClr val="C00000"/>
                </a:solidFill>
              </a:rPr>
              <a:t>ABATAN FUNGSIONAL PRANATA KOMPUTER</a:t>
            </a:r>
            <a:br>
              <a:rPr lang="id-ID" sz="6000" b="1" dirty="0">
                <a:solidFill>
                  <a:srgbClr val="C00000"/>
                </a:solidFill>
              </a:rPr>
            </a:br>
            <a:endParaRPr lang="en-US" b="1" dirty="0">
              <a:solidFill>
                <a:srgbClr val="00B05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58" y="2910700"/>
            <a:ext cx="2316707" cy="2467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00400" y="3060351"/>
            <a:ext cx="4953000" cy="240065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Pengangkatan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PNS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Dlm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Jabfung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Pranata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Komputer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Melalui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Pengangkatan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Formasi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CPNS;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Penyesuaian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/ </a:t>
            </a:r>
            <a:r>
              <a:rPr lang="en-US" sz="2400" i="1" dirty="0" err="1">
                <a:latin typeface="Aharoni" panose="02010803020104030203" pitchFamily="2" charset="-79"/>
                <a:cs typeface="Aharoni" panose="02010803020104030203" pitchFamily="2" charset="-79"/>
              </a:rPr>
              <a:t>Inpassing</a:t>
            </a:r>
            <a:endParaRPr lang="en-US" sz="2400" i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Perpindahan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dari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Jabatan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lain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447800"/>
            <a:ext cx="601980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b="1" dirty="0">
                <a:solidFill>
                  <a:srgbClr val="0070C0"/>
                </a:solidFill>
              </a:rPr>
              <a:t>Uji Kompetensi di bidang komputer dilaksanakan oleh BPS</a:t>
            </a:r>
            <a:r>
              <a:rPr lang="en-US" sz="2400" b="1" dirty="0">
                <a:solidFill>
                  <a:srgbClr val="0070C0"/>
                </a:solidFill>
              </a:rPr>
              <a:t>, </a:t>
            </a:r>
            <a:r>
              <a:rPr lang="en-US" sz="2400" b="1" dirty="0" err="1">
                <a:solidFill>
                  <a:srgbClr val="0070C0"/>
                </a:solidFill>
              </a:rPr>
              <a:t>secara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i="1" dirty="0">
                <a:solidFill>
                  <a:srgbClr val="0070C0"/>
                </a:solidFill>
              </a:rPr>
              <a:t>on-line, </a:t>
            </a:r>
          </a:p>
          <a:p>
            <a:pPr>
              <a:spcAft>
                <a:spcPts val="600"/>
              </a:spcAft>
            </a:pPr>
            <a:r>
              <a:rPr lang="en-US" sz="2400" b="1" i="1" dirty="0">
                <a:solidFill>
                  <a:srgbClr val="0070C0"/>
                </a:solidFill>
              </a:rPr>
              <a:t>- </a:t>
            </a:r>
            <a:r>
              <a:rPr lang="en-US" sz="2400" b="1" i="1" dirty="0" err="1">
                <a:solidFill>
                  <a:srgbClr val="0070C0"/>
                </a:solidFill>
              </a:rPr>
              <a:t>setiap</a:t>
            </a:r>
            <a:r>
              <a:rPr lang="en-US" sz="2400" b="1" i="1" dirty="0">
                <a:solidFill>
                  <a:srgbClr val="0070C0"/>
                </a:solidFill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</a:rPr>
              <a:t>calon</a:t>
            </a:r>
            <a:r>
              <a:rPr lang="en-US" sz="2400" b="1" i="1" dirty="0">
                <a:solidFill>
                  <a:srgbClr val="0070C0"/>
                </a:solidFill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</a:rPr>
              <a:t>Pranata</a:t>
            </a:r>
            <a:r>
              <a:rPr lang="en-US" sz="2400" b="1" i="1" dirty="0">
                <a:solidFill>
                  <a:srgbClr val="0070C0"/>
                </a:solidFill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</a:rPr>
              <a:t>Komputer</a:t>
            </a:r>
            <a:r>
              <a:rPr lang="en-US" sz="2400" b="1" i="1" dirty="0">
                <a:solidFill>
                  <a:srgbClr val="0070C0"/>
                </a:solidFill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</a:rPr>
              <a:t>melakukan</a:t>
            </a:r>
            <a:r>
              <a:rPr lang="en-US" sz="2400" b="1" i="1" dirty="0">
                <a:solidFill>
                  <a:srgbClr val="0070C0"/>
                </a:solidFill>
              </a:rPr>
              <a:t> upload </a:t>
            </a:r>
            <a:r>
              <a:rPr lang="en-US" sz="2400" b="1" i="1" dirty="0" err="1">
                <a:solidFill>
                  <a:srgbClr val="0070C0"/>
                </a:solidFill>
              </a:rPr>
              <a:t>dokumen</a:t>
            </a:r>
            <a:r>
              <a:rPr lang="en-US" sz="2400" b="1" i="1" dirty="0">
                <a:solidFill>
                  <a:srgbClr val="0070C0"/>
                </a:solidFill>
              </a:rPr>
              <a:t> yang </a:t>
            </a:r>
            <a:r>
              <a:rPr lang="en-US" sz="2400" b="1" i="1" dirty="0" err="1">
                <a:solidFill>
                  <a:srgbClr val="0070C0"/>
                </a:solidFill>
              </a:rPr>
              <a:t>dipersyaratkan</a:t>
            </a:r>
            <a:r>
              <a:rPr lang="en-US" sz="2400" b="1" i="1" dirty="0">
                <a:solidFill>
                  <a:srgbClr val="0070C0"/>
                </a:solidFill>
              </a:rPr>
              <a:t> .</a:t>
            </a:r>
            <a:endParaRPr lang="id-ID" sz="2000" b="1" dirty="0">
              <a:solidFill>
                <a:srgbClr val="0070C0"/>
              </a:solidFill>
            </a:endParaRP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id-ID" sz="2000" b="1" dirty="0"/>
              <a:t>Uji Kompetensi Pranata Komputer Pemula/Pelaksana Pemula sampai dengan Pranata Komputer Penyelia serta Pranata Komputer Ahli Pertama dan Pranata Komputer Ahli Muda dilakukan melalui </a:t>
            </a:r>
            <a:r>
              <a:rPr lang="id-ID" sz="2000" b="1" dirty="0">
                <a:solidFill>
                  <a:srgbClr val="FF0000"/>
                </a:solidFill>
              </a:rPr>
              <a:t>penilaian portofolio</a:t>
            </a:r>
            <a:endParaRPr lang="id-ID" sz="2000" b="1" dirty="0"/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id-ID" sz="2000" b="1" dirty="0"/>
              <a:t>Uji Kompetensi Pranata Komputer Ahli Madya/Madya dilakukan melalui </a:t>
            </a:r>
            <a:r>
              <a:rPr lang="id-ID" sz="2000" b="1" dirty="0">
                <a:solidFill>
                  <a:srgbClr val="FF0000"/>
                </a:solidFill>
              </a:rPr>
              <a:t>penilaian portofolio dan ujian tertulis.</a:t>
            </a:r>
            <a:endParaRPr lang="id-ID" sz="2000" b="1" dirty="0"/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id-ID" sz="2000" b="1" dirty="0"/>
              <a:t>Uji Kompetensi Pranata Komputer Ahli Utama/Utama dilakukan melalui </a:t>
            </a:r>
            <a:r>
              <a:rPr lang="id-ID" sz="2000" b="1" dirty="0">
                <a:solidFill>
                  <a:srgbClr val="FF0000"/>
                </a:solidFill>
              </a:rPr>
              <a:t>penilaian portofolio dan penulisan serta presentasi karya tulis ilmiah.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228600"/>
            <a:ext cx="4306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b="1" dirty="0"/>
              <a:t>UJI KOMPETENSI</a:t>
            </a:r>
          </a:p>
          <a:p>
            <a:r>
              <a:rPr lang="id-ID" sz="3600" b="1" dirty="0"/>
              <a:t>PRANATA KOMPUTER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56613"/>
            <a:ext cx="3352800" cy="2128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6622961" y="3189744"/>
            <a:ext cx="2521039" cy="26776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id-ID" sz="2400" dirty="0"/>
              <a:t>Bagi PNS yang tidak lulus uji kompetensi dapat mengulang hingga berakhirnya masa Penyesuaian/ </a:t>
            </a:r>
            <a:r>
              <a:rPr lang="id-ID" sz="2400" i="1" dirty="0"/>
              <a:t>Inpassing</a:t>
            </a:r>
            <a:endParaRPr lang="id-ID" sz="2400" dirty="0"/>
          </a:p>
        </p:txBody>
      </p:sp>
      <p:sp>
        <p:nvSpPr>
          <p:cNvPr id="6" name="Right Brace 5"/>
          <p:cNvSpPr/>
          <p:nvPr/>
        </p:nvSpPr>
        <p:spPr>
          <a:xfrm>
            <a:off x="5791200" y="2286000"/>
            <a:ext cx="838200" cy="4486335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36854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52600" y="76200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b="1" dirty="0"/>
              <a:t>TATA CARA PELAKSANAAN </a:t>
            </a:r>
            <a:r>
              <a:rPr lang="id-ID" sz="2400" b="1" i="1" dirty="0"/>
              <a:t>PENYESUAIAN/INPASSING </a:t>
            </a:r>
            <a:r>
              <a:rPr lang="id-ID" sz="2400" b="1" dirty="0"/>
              <a:t>JABATAN FUNGSIONAL PRANATA KOMPUTER 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907197"/>
            <a:ext cx="82296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000" b="1" dirty="0">
                <a:solidFill>
                  <a:srgbClr val="C00000"/>
                </a:solidFill>
              </a:rPr>
              <a:t>JABATAN PIMPINAN TINGGI, ADMINISTRATOR, PENGAWAS, DAN PELAKSANA. 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id-ID" dirty="0"/>
              <a:t>PPK Instansi Pemerintah menyampaikan usulan Penyesuaian/</a:t>
            </a:r>
            <a:r>
              <a:rPr lang="id-ID" i="1" dirty="0"/>
              <a:t>Inpassing </a:t>
            </a:r>
            <a:r>
              <a:rPr lang="id-ID" dirty="0"/>
              <a:t>kepada Kepala BPS untuk mendapatkan rekomendasi. 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sv-SE" dirty="0"/>
              <a:t>Penyampaian usulan dengan melampirkan: 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eriod"/>
            </a:pPr>
            <a:r>
              <a:rPr lang="id-ID" dirty="0"/>
              <a:t>Salinan </a:t>
            </a:r>
            <a:r>
              <a:rPr lang="id-ID" dirty="0">
                <a:solidFill>
                  <a:srgbClr val="C00000"/>
                </a:solidFill>
              </a:rPr>
              <a:t>Ijazah</a:t>
            </a:r>
            <a:r>
              <a:rPr lang="id-ID" dirty="0"/>
              <a:t> yang telah dilegalisasi oleh Pejabat yang Berwenang; 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eriod"/>
            </a:pPr>
            <a:r>
              <a:rPr lang="id-ID" dirty="0"/>
              <a:t>Salinan </a:t>
            </a:r>
            <a:r>
              <a:rPr lang="id-ID" dirty="0">
                <a:solidFill>
                  <a:srgbClr val="C00000"/>
                </a:solidFill>
              </a:rPr>
              <a:t>surat keputusan kenaikan pangkat terakhir</a:t>
            </a:r>
            <a:r>
              <a:rPr lang="id-ID" dirty="0"/>
              <a:t> yang telah dilegalisasi oleh pejabat yang berwenang; 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eriod"/>
            </a:pPr>
            <a:r>
              <a:rPr lang="id-ID" dirty="0">
                <a:solidFill>
                  <a:srgbClr val="C00000"/>
                </a:solidFill>
              </a:rPr>
              <a:t>Surat keterangan tersedianya formasi jabatan Pranata Komputer </a:t>
            </a:r>
            <a:r>
              <a:rPr lang="id-ID" dirty="0"/>
              <a:t>sesuai dengan Formulir kebutuhan Pranata Komputer; 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eriod"/>
            </a:pPr>
            <a:r>
              <a:rPr lang="id-ID" dirty="0"/>
              <a:t>Surat pernyataan dari pimpinan unit kerja yang menyatakan bahwa yang bersangkutan </a:t>
            </a:r>
            <a:r>
              <a:rPr lang="id-ID" dirty="0">
                <a:solidFill>
                  <a:srgbClr val="C00000"/>
                </a:solidFill>
              </a:rPr>
              <a:t>masih dan telah menjalankan tugas di bidang komputer</a:t>
            </a:r>
            <a:r>
              <a:rPr lang="id-ID" dirty="0"/>
              <a:t> paling kurang 2 (dua) tahun; 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eriod"/>
            </a:pPr>
            <a:r>
              <a:rPr lang="id-ID" dirty="0"/>
              <a:t>Surat pernyataan bahwa yang bersangkutan </a:t>
            </a:r>
            <a:r>
              <a:rPr lang="id-ID" dirty="0">
                <a:solidFill>
                  <a:srgbClr val="C00000"/>
                </a:solidFill>
              </a:rPr>
              <a:t>mampu menjalankan tugas</a:t>
            </a:r>
            <a:r>
              <a:rPr lang="id-ID" dirty="0"/>
              <a:t> sebagai Pranata Komputer; 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eriod"/>
            </a:pPr>
            <a:r>
              <a:rPr lang="id-ID" dirty="0"/>
              <a:t>Salinan </a:t>
            </a:r>
            <a:r>
              <a:rPr lang="id-ID" dirty="0">
                <a:solidFill>
                  <a:srgbClr val="C00000"/>
                </a:solidFill>
              </a:rPr>
              <a:t>penilaian prestasi kerja</a:t>
            </a:r>
            <a:r>
              <a:rPr lang="id-ID" dirty="0"/>
              <a:t> paling kurang bernilai baik dalam 1 (satu) tahun terakhir yang telah diIegaiisasi oleh pejabat yang berwenang; dan 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eriod"/>
            </a:pPr>
            <a:r>
              <a:rPr lang="id-ID" dirty="0"/>
              <a:t>Salinan </a:t>
            </a:r>
            <a:r>
              <a:rPr lang="id-ID" dirty="0">
                <a:solidFill>
                  <a:srgbClr val="C00000"/>
                </a:solidFill>
              </a:rPr>
              <a:t>Sasaran Kinerja Pegawai</a:t>
            </a:r>
            <a:r>
              <a:rPr lang="id-ID" dirty="0"/>
              <a:t> (SKP) 2 (dua) tahun terakhir yang dilegalisasi oleh pejabat yang berwenang. </a:t>
            </a:r>
          </a:p>
        </p:txBody>
      </p:sp>
    </p:spTree>
    <p:extLst>
      <p:ext uri="{BB962C8B-B14F-4D97-AF65-F5344CB8AC3E}">
        <p14:creationId xmlns:p14="http://schemas.microsoft.com/office/powerpoint/2010/main" val="2711595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TUNJANGAN JF PRANATA KOMPUTER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8713"/>
            <a:ext cx="4040188" cy="639762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/>
              <a:t>JENJANG AHLI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30388"/>
            <a:ext cx="4040188" cy="4722812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292100" indent="-292100">
              <a:spcBef>
                <a:spcPts val="0"/>
              </a:spcBef>
              <a:buFont typeface="+mj-lt"/>
              <a:buAutoNum type="arabicPeriod"/>
              <a:tabLst>
                <a:tab pos="635000" algn="l"/>
              </a:tabLst>
            </a:pPr>
            <a:r>
              <a:rPr lang="en-US" dirty="0" err="1"/>
              <a:t>Pranata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</a:p>
          <a:p>
            <a:pPr marL="0" indent="0">
              <a:spcBef>
                <a:spcPts val="0"/>
              </a:spcBef>
              <a:buNone/>
              <a:tabLst>
                <a:tab pos="635000" algn="l"/>
              </a:tabLst>
            </a:pPr>
            <a:r>
              <a:rPr lang="en-US" dirty="0"/>
              <a:t>    </a:t>
            </a:r>
            <a:r>
              <a:rPr lang="en-US" dirty="0" err="1"/>
              <a:t>Golongan</a:t>
            </a:r>
            <a:r>
              <a:rPr lang="en-US" dirty="0"/>
              <a:t> (IV/d - IV/e)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292100" algn="l"/>
              </a:tabLst>
            </a:pPr>
            <a:r>
              <a:rPr lang="en-US" dirty="0"/>
              <a:t>	</a:t>
            </a:r>
            <a:r>
              <a:rPr lang="en-US" dirty="0" err="1"/>
              <a:t>Rp</a:t>
            </a:r>
            <a:r>
              <a:rPr lang="en-US" dirty="0"/>
              <a:t> 1.500.000,-</a:t>
            </a:r>
          </a:p>
          <a:p>
            <a:pPr marL="0" indent="0">
              <a:spcBef>
                <a:spcPts val="0"/>
              </a:spcBef>
              <a:buNone/>
              <a:tabLst>
                <a:tab pos="635000" algn="l"/>
              </a:tabLst>
            </a:pPr>
            <a:r>
              <a:rPr lang="en-US" dirty="0"/>
              <a:t>2. </a:t>
            </a:r>
            <a:r>
              <a:rPr lang="en-US" dirty="0" err="1"/>
              <a:t>Pranata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Madya</a:t>
            </a:r>
            <a:r>
              <a:rPr lang="en-US" dirty="0"/>
              <a:t>  </a:t>
            </a:r>
          </a:p>
          <a:p>
            <a:pPr marL="0" indent="0"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dirty="0"/>
              <a:t>	</a:t>
            </a:r>
            <a:r>
              <a:rPr lang="en-US" dirty="0" err="1"/>
              <a:t>Golongan</a:t>
            </a:r>
            <a:r>
              <a:rPr lang="en-US" dirty="0"/>
              <a:t> (IV/a – IV/b - IV/c)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292100" algn="l"/>
              </a:tabLst>
            </a:pPr>
            <a:r>
              <a:rPr lang="en-US" dirty="0"/>
              <a:t>	</a:t>
            </a:r>
            <a:r>
              <a:rPr lang="en-US" dirty="0" err="1"/>
              <a:t>Rp</a:t>
            </a:r>
            <a:r>
              <a:rPr lang="en-US" dirty="0"/>
              <a:t> 1.260.000,-</a:t>
            </a:r>
          </a:p>
          <a:p>
            <a:pPr marL="0" indent="0">
              <a:spcBef>
                <a:spcPts val="0"/>
              </a:spcBef>
              <a:buNone/>
              <a:tabLst>
                <a:tab pos="635000" algn="l"/>
              </a:tabLst>
            </a:pPr>
            <a:r>
              <a:rPr lang="en-US" dirty="0"/>
              <a:t>3. </a:t>
            </a:r>
            <a:r>
              <a:rPr lang="en-US" dirty="0" err="1"/>
              <a:t>Pranata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Muda</a:t>
            </a:r>
            <a:endParaRPr lang="en-US" dirty="0"/>
          </a:p>
          <a:p>
            <a:pPr marL="0" indent="0">
              <a:spcBef>
                <a:spcPts val="0"/>
              </a:spcBef>
              <a:buNone/>
              <a:tabLst>
                <a:tab pos="177800" algn="l"/>
              </a:tabLst>
            </a:pPr>
            <a:r>
              <a:rPr lang="en-US" dirty="0"/>
              <a:t>	 </a:t>
            </a:r>
            <a:r>
              <a:rPr lang="en-US" dirty="0" err="1"/>
              <a:t>Golongan</a:t>
            </a:r>
            <a:r>
              <a:rPr lang="en-US" dirty="0"/>
              <a:t>  (III/c  -III/d)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292100" algn="l"/>
              </a:tabLst>
            </a:pPr>
            <a:r>
              <a:rPr lang="en-US" dirty="0"/>
              <a:t>	</a:t>
            </a:r>
            <a:r>
              <a:rPr lang="en-US" dirty="0" err="1"/>
              <a:t>Rp</a:t>
            </a:r>
            <a:r>
              <a:rPr lang="en-US" dirty="0"/>
              <a:t> 960.000,-</a:t>
            </a:r>
          </a:p>
          <a:p>
            <a:pPr marL="0" indent="0">
              <a:spcBef>
                <a:spcPts val="0"/>
              </a:spcBef>
              <a:buNone/>
              <a:tabLst>
                <a:tab pos="635000" algn="l"/>
              </a:tabLst>
            </a:pPr>
            <a:r>
              <a:rPr lang="en-US" dirty="0"/>
              <a:t>4. </a:t>
            </a:r>
            <a:r>
              <a:rPr lang="en-US" dirty="0" err="1"/>
              <a:t>Pranata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</a:p>
          <a:p>
            <a:pPr marL="0" indent="0">
              <a:spcBef>
                <a:spcPts val="0"/>
              </a:spcBef>
              <a:buNone/>
              <a:tabLst>
                <a:tab pos="177800" algn="l"/>
              </a:tabLst>
            </a:pPr>
            <a:r>
              <a:rPr lang="en-US" dirty="0"/>
              <a:t>	 </a:t>
            </a:r>
            <a:r>
              <a:rPr lang="en-US" dirty="0" err="1"/>
              <a:t>Golongan</a:t>
            </a:r>
            <a:r>
              <a:rPr lang="en-US" dirty="0"/>
              <a:t> (III/a  -III/b) </a:t>
            </a:r>
          </a:p>
          <a:p>
            <a:pPr marL="0" indent="0">
              <a:spcBef>
                <a:spcPts val="0"/>
              </a:spcBef>
              <a:buNone/>
              <a:tabLst>
                <a:tab pos="292100" algn="l"/>
              </a:tabLst>
            </a:pPr>
            <a:r>
              <a:rPr lang="en-US" dirty="0"/>
              <a:t>	</a:t>
            </a:r>
            <a:r>
              <a:rPr lang="en-US" dirty="0" err="1"/>
              <a:t>Rp</a:t>
            </a:r>
            <a:r>
              <a:rPr lang="en-US" dirty="0"/>
              <a:t> 540.000,-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2325" y="1128714"/>
            <a:ext cx="4041775" cy="639762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en-US" dirty="0"/>
              <a:t>JENJANG TERAMPIL 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quarter" idx="4"/>
          </p:nvPr>
        </p:nvSpPr>
        <p:spPr>
          <a:xfrm>
            <a:off x="4648200" y="1843088"/>
            <a:ext cx="4038600" cy="4710112"/>
          </a:xfr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 marL="292100" indent="-292100">
              <a:spcBef>
                <a:spcPts val="0"/>
              </a:spcBef>
              <a:buFont typeface="+mj-lt"/>
              <a:buAutoNum type="arabicPeriod"/>
              <a:tabLst>
                <a:tab pos="635000" algn="l"/>
              </a:tabLst>
            </a:pPr>
            <a:r>
              <a:rPr lang="en-US" dirty="0" err="1"/>
              <a:t>Pranata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Penyelia</a:t>
            </a:r>
            <a:r>
              <a:rPr lang="en-US" dirty="0"/>
              <a:t>  </a:t>
            </a:r>
          </a:p>
          <a:p>
            <a:pPr marL="0" indent="0">
              <a:spcBef>
                <a:spcPts val="0"/>
              </a:spcBef>
              <a:buNone/>
              <a:tabLst>
                <a:tab pos="635000" algn="l"/>
              </a:tabLst>
            </a:pPr>
            <a:r>
              <a:rPr lang="en-US" dirty="0"/>
              <a:t>    </a:t>
            </a:r>
            <a:r>
              <a:rPr lang="en-US" dirty="0" err="1"/>
              <a:t>Golongan</a:t>
            </a:r>
            <a:r>
              <a:rPr lang="en-US" dirty="0"/>
              <a:t> (III/c – III/d)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292100" algn="l"/>
              </a:tabLst>
            </a:pPr>
            <a:r>
              <a:rPr lang="en-US" dirty="0"/>
              <a:t>	</a:t>
            </a:r>
            <a:r>
              <a:rPr lang="en-US" dirty="0" err="1"/>
              <a:t>Rp</a:t>
            </a:r>
            <a:r>
              <a:rPr lang="en-US" dirty="0"/>
              <a:t> 780.000-</a:t>
            </a:r>
          </a:p>
          <a:p>
            <a:pPr>
              <a:spcBef>
                <a:spcPts val="0"/>
              </a:spcBef>
              <a:buNone/>
              <a:tabLst>
                <a:tab pos="635000" algn="l"/>
              </a:tabLst>
            </a:pPr>
            <a:r>
              <a:rPr lang="en-US" dirty="0"/>
              <a:t>2. </a:t>
            </a:r>
            <a:r>
              <a:rPr lang="en-US" dirty="0" err="1"/>
              <a:t>Pranata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Pelaksana</a:t>
            </a:r>
            <a:r>
              <a:rPr lang="en-US" dirty="0"/>
              <a:t> </a:t>
            </a:r>
            <a:r>
              <a:rPr lang="en-US" dirty="0" err="1"/>
              <a:t>Lanjutan</a:t>
            </a:r>
            <a:r>
              <a:rPr lang="en-US" dirty="0"/>
              <a:t>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228600" algn="l"/>
              </a:tabLst>
            </a:pPr>
            <a:r>
              <a:rPr lang="en-US" dirty="0"/>
              <a:t>	 </a:t>
            </a:r>
            <a:r>
              <a:rPr lang="en-US" dirty="0" err="1"/>
              <a:t>Golongan</a:t>
            </a:r>
            <a:r>
              <a:rPr lang="en-US" dirty="0"/>
              <a:t> (III/a– III/b) 	    	  </a:t>
            </a:r>
            <a:r>
              <a:rPr lang="en-US" dirty="0" err="1"/>
              <a:t>Rp</a:t>
            </a:r>
            <a:r>
              <a:rPr lang="en-US" dirty="0"/>
              <a:t> 450.000,-</a:t>
            </a:r>
          </a:p>
          <a:p>
            <a:pPr marL="0" indent="0">
              <a:spcBef>
                <a:spcPts val="0"/>
              </a:spcBef>
              <a:buNone/>
              <a:tabLst>
                <a:tab pos="635000" algn="l"/>
              </a:tabLst>
            </a:pPr>
            <a:r>
              <a:rPr lang="en-US" dirty="0"/>
              <a:t>3. </a:t>
            </a:r>
            <a:r>
              <a:rPr lang="en-US" dirty="0" err="1"/>
              <a:t>Pranata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Pelaksana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177800" algn="l"/>
              </a:tabLst>
            </a:pPr>
            <a:r>
              <a:rPr lang="en-US" dirty="0"/>
              <a:t>	 </a:t>
            </a:r>
            <a:r>
              <a:rPr lang="en-US" dirty="0" err="1"/>
              <a:t>Golongan</a:t>
            </a:r>
            <a:r>
              <a:rPr lang="en-US" dirty="0"/>
              <a:t> (II/c – II/d) 	   	  </a:t>
            </a:r>
            <a:r>
              <a:rPr lang="en-US" dirty="0" err="1"/>
              <a:t>Rp</a:t>
            </a:r>
            <a:r>
              <a:rPr lang="en-US" dirty="0"/>
              <a:t> 360.000,-</a:t>
            </a:r>
          </a:p>
          <a:p>
            <a:pPr marL="0" indent="0">
              <a:spcBef>
                <a:spcPts val="0"/>
              </a:spcBef>
              <a:buNone/>
              <a:tabLst>
                <a:tab pos="635000" algn="l"/>
              </a:tabLst>
            </a:pPr>
            <a:r>
              <a:rPr lang="en-US" dirty="0"/>
              <a:t>4. </a:t>
            </a:r>
            <a:r>
              <a:rPr lang="en-US" dirty="0" err="1"/>
              <a:t>Pranata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</a:p>
          <a:p>
            <a:pPr marL="0" indent="0">
              <a:spcBef>
                <a:spcPts val="0"/>
              </a:spcBef>
              <a:buNone/>
              <a:tabLst>
                <a:tab pos="177800" algn="l"/>
              </a:tabLst>
            </a:pPr>
            <a:r>
              <a:rPr lang="en-US" dirty="0"/>
              <a:t>	 </a:t>
            </a:r>
            <a:r>
              <a:rPr lang="en-US" dirty="0" err="1"/>
              <a:t>Golongan</a:t>
            </a:r>
            <a:r>
              <a:rPr lang="en-US" dirty="0"/>
              <a:t> (II/a  - II/b) </a:t>
            </a:r>
          </a:p>
          <a:p>
            <a:pPr marL="0" indent="0">
              <a:spcBef>
                <a:spcPts val="0"/>
              </a:spcBef>
              <a:buNone/>
              <a:tabLst>
                <a:tab pos="292100" algn="l"/>
              </a:tabLst>
            </a:pPr>
            <a:r>
              <a:rPr lang="en-US" dirty="0"/>
              <a:t>	</a:t>
            </a:r>
            <a:r>
              <a:rPr lang="en-US" dirty="0" err="1"/>
              <a:t>Rp</a:t>
            </a:r>
            <a:r>
              <a:rPr lang="en-US" dirty="0"/>
              <a:t> 300.000,-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47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BATAS USIA PENSIUN JF PRAKOM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spcAft>
                <a:spcPts val="600"/>
              </a:spcAft>
            </a:pPr>
            <a:r>
              <a:rPr lang="en-US" sz="4200" dirty="0">
                <a:latin typeface="Arial Black" panose="020B0A04020102020204" pitchFamily="34" charset="0"/>
                <a:cs typeface="Aharoni" panose="02010803020104030203" pitchFamily="2" charset="-79"/>
              </a:rPr>
              <a:t>Batas </a:t>
            </a:r>
            <a:r>
              <a:rPr lang="en-US" sz="4200" dirty="0" err="1">
                <a:latin typeface="Arial Black" panose="020B0A04020102020204" pitchFamily="34" charset="0"/>
                <a:cs typeface="Aharoni" panose="02010803020104030203" pitchFamily="2" charset="-79"/>
              </a:rPr>
              <a:t>Usia</a:t>
            </a:r>
            <a:r>
              <a:rPr lang="en-US" sz="42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en-US" sz="4200" dirty="0" err="1">
                <a:latin typeface="Arial Black" panose="020B0A04020102020204" pitchFamily="34" charset="0"/>
                <a:cs typeface="Aharoni" panose="02010803020104030203" pitchFamily="2" charset="-79"/>
              </a:rPr>
              <a:t>Pensiun</a:t>
            </a:r>
            <a:r>
              <a:rPr lang="en-US" sz="42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en-US" sz="4200" dirty="0" err="1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Jenjang</a:t>
            </a:r>
            <a:r>
              <a:rPr lang="en-US" sz="4200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en-US" sz="4200" dirty="0" err="1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Utama</a:t>
            </a:r>
            <a:r>
              <a:rPr lang="en-US" sz="4200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 65 </a:t>
            </a:r>
            <a:r>
              <a:rPr lang="en-US" sz="4200" dirty="0" err="1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tahun</a:t>
            </a:r>
            <a:endParaRPr lang="en-US" sz="4200" dirty="0">
              <a:solidFill>
                <a:srgbClr val="FF0000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>
              <a:spcAft>
                <a:spcPts val="1200"/>
              </a:spcAft>
            </a:pPr>
            <a:r>
              <a:rPr lang="en-US" sz="4200" dirty="0">
                <a:latin typeface="Arial Black" panose="020B0A04020102020204" pitchFamily="34" charset="0"/>
                <a:cs typeface="Aharoni" panose="02010803020104030203" pitchFamily="2" charset="-79"/>
              </a:rPr>
              <a:t>Batas </a:t>
            </a:r>
            <a:r>
              <a:rPr lang="en-US" sz="4200" dirty="0" err="1">
                <a:latin typeface="Arial Black" panose="020B0A04020102020204" pitchFamily="34" charset="0"/>
                <a:cs typeface="Aharoni" panose="02010803020104030203" pitchFamily="2" charset="-79"/>
              </a:rPr>
              <a:t>Usia</a:t>
            </a:r>
            <a:r>
              <a:rPr lang="en-US" sz="42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en-US" sz="4200" dirty="0" err="1">
                <a:latin typeface="Arial Black" panose="020B0A04020102020204" pitchFamily="34" charset="0"/>
                <a:cs typeface="Aharoni" panose="02010803020104030203" pitchFamily="2" charset="-79"/>
              </a:rPr>
              <a:t>Pensiun</a:t>
            </a:r>
            <a:r>
              <a:rPr lang="en-US" sz="42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en-US" sz="4200" dirty="0" err="1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Jenjang</a:t>
            </a:r>
            <a:r>
              <a:rPr lang="en-US" sz="4200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en-US" sz="4200" dirty="0" err="1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Madya</a:t>
            </a:r>
            <a:r>
              <a:rPr lang="en-US" sz="4200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 60 </a:t>
            </a:r>
            <a:r>
              <a:rPr lang="en-US" sz="4200" dirty="0" err="1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tahun</a:t>
            </a:r>
            <a:endParaRPr lang="en-US" sz="4200" dirty="0">
              <a:solidFill>
                <a:srgbClr val="FF0000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>
              <a:spcAft>
                <a:spcPts val="600"/>
              </a:spcAft>
            </a:pPr>
            <a:r>
              <a:rPr lang="en-US" sz="4200" dirty="0">
                <a:latin typeface="Arial Black" panose="020B0A04020102020204" pitchFamily="34" charset="0"/>
                <a:cs typeface="Aharoni" panose="02010803020104030203" pitchFamily="2" charset="-79"/>
              </a:rPr>
              <a:t>Batas </a:t>
            </a:r>
            <a:r>
              <a:rPr lang="en-US" sz="4200" dirty="0" err="1">
                <a:latin typeface="Arial Black" panose="020B0A04020102020204" pitchFamily="34" charset="0"/>
                <a:cs typeface="Aharoni" panose="02010803020104030203" pitchFamily="2" charset="-79"/>
              </a:rPr>
              <a:t>Usia</a:t>
            </a:r>
            <a:r>
              <a:rPr lang="en-US" sz="42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en-US" sz="4200" dirty="0" err="1">
                <a:latin typeface="Arial Black" panose="020B0A04020102020204" pitchFamily="34" charset="0"/>
                <a:cs typeface="Aharoni" panose="02010803020104030203" pitchFamily="2" charset="-79"/>
              </a:rPr>
              <a:t>Pensiun</a:t>
            </a:r>
            <a:r>
              <a:rPr lang="en-US" sz="42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en-US" sz="4200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: </a:t>
            </a:r>
            <a:r>
              <a:rPr lang="en-US" sz="4200" dirty="0">
                <a:solidFill>
                  <a:srgbClr val="FF0000"/>
                </a:solidFill>
                <a:latin typeface="Arial Black" panose="020B0A04020102020204" pitchFamily="34" charset="0"/>
              </a:rPr>
              <a:t>	</a:t>
            </a:r>
          </a:p>
          <a:p>
            <a:pPr marL="0" indent="0">
              <a:spcAft>
                <a:spcPts val="600"/>
              </a:spcAft>
              <a:buNone/>
              <a:tabLst>
                <a:tab pos="520700" algn="l"/>
              </a:tabLst>
            </a:pPr>
            <a:r>
              <a:rPr lang="en-US" sz="4200" dirty="0">
                <a:latin typeface="Arial Black" panose="020B0A04020102020204" pitchFamily="34" charset="0"/>
              </a:rPr>
              <a:t>	- </a:t>
            </a:r>
            <a:r>
              <a:rPr lang="en-US" sz="4200" dirty="0" err="1">
                <a:solidFill>
                  <a:srgbClr val="FF0000"/>
                </a:solidFill>
                <a:latin typeface="Arial Black" panose="020B0A04020102020204" pitchFamily="34" charset="0"/>
              </a:rPr>
              <a:t>Jenjang</a:t>
            </a:r>
            <a:r>
              <a:rPr lang="en-US" sz="42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4200" dirty="0" err="1">
                <a:solidFill>
                  <a:srgbClr val="FF0000"/>
                </a:solidFill>
                <a:latin typeface="Arial Black" panose="020B0A04020102020204" pitchFamily="34" charset="0"/>
              </a:rPr>
              <a:t>Muda</a:t>
            </a:r>
            <a:r>
              <a:rPr lang="en-US" sz="4200" dirty="0">
                <a:solidFill>
                  <a:srgbClr val="FF0000"/>
                </a:solidFill>
                <a:latin typeface="Arial Black" panose="020B0A04020102020204" pitchFamily="34" charset="0"/>
              </a:rPr>
              <a:t>.	</a:t>
            </a:r>
          </a:p>
          <a:p>
            <a:pPr marL="0" indent="0">
              <a:spcAft>
                <a:spcPts val="600"/>
              </a:spcAft>
              <a:buNone/>
              <a:tabLst>
                <a:tab pos="520700" algn="l"/>
              </a:tabLst>
            </a:pPr>
            <a:r>
              <a:rPr lang="en-US" sz="4200" dirty="0">
                <a:solidFill>
                  <a:srgbClr val="FF0000"/>
                </a:solidFill>
                <a:latin typeface="Arial Black" panose="020B0A04020102020204" pitchFamily="34" charset="0"/>
              </a:rPr>
              <a:t>	- </a:t>
            </a:r>
            <a:r>
              <a:rPr lang="en-US" sz="4200" dirty="0" err="1">
                <a:solidFill>
                  <a:srgbClr val="FF0000"/>
                </a:solidFill>
                <a:latin typeface="Arial Black" panose="020B0A04020102020204" pitchFamily="34" charset="0"/>
              </a:rPr>
              <a:t>Jenjang</a:t>
            </a:r>
            <a:r>
              <a:rPr lang="en-US" sz="42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4200" dirty="0" err="1">
                <a:solidFill>
                  <a:srgbClr val="FF0000"/>
                </a:solidFill>
                <a:latin typeface="Arial Black" panose="020B0A04020102020204" pitchFamily="34" charset="0"/>
              </a:rPr>
              <a:t>Pertama</a:t>
            </a:r>
            <a:r>
              <a:rPr lang="en-US" sz="4200" dirty="0">
                <a:solidFill>
                  <a:srgbClr val="FF0000"/>
                </a:solidFill>
                <a:latin typeface="Arial Black" panose="020B0A04020102020204" pitchFamily="34" charset="0"/>
              </a:rPr>
              <a:t>.</a:t>
            </a:r>
          </a:p>
          <a:p>
            <a:pPr marL="0" indent="0">
              <a:spcAft>
                <a:spcPts val="600"/>
              </a:spcAft>
              <a:buNone/>
              <a:tabLst>
                <a:tab pos="520700" algn="l"/>
              </a:tabLst>
            </a:pPr>
            <a:r>
              <a:rPr lang="en-US" sz="4200" dirty="0">
                <a:solidFill>
                  <a:srgbClr val="FF0000"/>
                </a:solidFill>
                <a:latin typeface="Arial Black" panose="020B0A04020102020204" pitchFamily="34" charset="0"/>
              </a:rPr>
              <a:t>	- </a:t>
            </a:r>
            <a:r>
              <a:rPr lang="en-US" sz="4200" dirty="0" err="1">
                <a:solidFill>
                  <a:srgbClr val="FF0000"/>
                </a:solidFill>
                <a:latin typeface="Arial Black" panose="020B0A04020102020204" pitchFamily="34" charset="0"/>
              </a:rPr>
              <a:t>Jenjang</a:t>
            </a:r>
            <a:r>
              <a:rPr lang="en-US" sz="42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4200" dirty="0" err="1">
                <a:solidFill>
                  <a:srgbClr val="FF0000"/>
                </a:solidFill>
                <a:latin typeface="Arial Black" panose="020B0A04020102020204" pitchFamily="34" charset="0"/>
              </a:rPr>
              <a:t>Penyelia</a:t>
            </a:r>
            <a:r>
              <a:rPr lang="en-US" sz="42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</a:p>
          <a:p>
            <a:pPr marL="0" indent="0">
              <a:spcAft>
                <a:spcPts val="600"/>
              </a:spcAft>
              <a:buNone/>
              <a:tabLst>
                <a:tab pos="520700" algn="l"/>
              </a:tabLst>
            </a:pPr>
            <a:r>
              <a:rPr lang="en-US" sz="4200" dirty="0">
                <a:solidFill>
                  <a:srgbClr val="FF0000"/>
                </a:solidFill>
                <a:latin typeface="Arial Black" panose="020B0A04020102020204" pitchFamily="34" charset="0"/>
              </a:rPr>
              <a:t>	- </a:t>
            </a:r>
            <a:r>
              <a:rPr lang="en-US" sz="4200" dirty="0" err="1">
                <a:solidFill>
                  <a:srgbClr val="FF0000"/>
                </a:solidFill>
                <a:latin typeface="Arial Black" panose="020B0A04020102020204" pitchFamily="34" charset="0"/>
              </a:rPr>
              <a:t>Jenjang</a:t>
            </a:r>
            <a:r>
              <a:rPr lang="en-US" sz="42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4200" dirty="0" err="1">
                <a:solidFill>
                  <a:srgbClr val="FF0000"/>
                </a:solidFill>
                <a:latin typeface="Arial Black" panose="020B0A04020102020204" pitchFamily="34" charset="0"/>
              </a:rPr>
              <a:t>Pelaksana</a:t>
            </a:r>
            <a:r>
              <a:rPr lang="en-US" sz="42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4200" dirty="0" err="1">
                <a:solidFill>
                  <a:srgbClr val="FF0000"/>
                </a:solidFill>
                <a:latin typeface="Arial Black" panose="020B0A04020102020204" pitchFamily="34" charset="0"/>
              </a:rPr>
              <a:t>Lanjutan</a:t>
            </a:r>
            <a:r>
              <a:rPr lang="en-US" sz="4200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	         58 </a:t>
            </a:r>
            <a:r>
              <a:rPr lang="en-US" sz="4200" dirty="0" err="1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tahun</a:t>
            </a:r>
            <a:endParaRPr lang="en-US" sz="4200" dirty="0">
              <a:solidFill>
                <a:srgbClr val="FF0000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0" indent="0">
              <a:spcAft>
                <a:spcPts val="600"/>
              </a:spcAft>
              <a:buNone/>
              <a:tabLst>
                <a:tab pos="520700" algn="l"/>
              </a:tabLst>
            </a:pPr>
            <a:endParaRPr lang="en-US" sz="4200" dirty="0">
              <a:latin typeface="Arial Black" panose="020B0A04020102020204" pitchFamily="34" charset="0"/>
            </a:endParaRPr>
          </a:p>
          <a:p>
            <a:pPr marL="0" indent="0">
              <a:spcAft>
                <a:spcPts val="600"/>
              </a:spcAft>
              <a:buNone/>
              <a:tabLst>
                <a:tab pos="520700" algn="l"/>
              </a:tabLst>
            </a:pPr>
            <a:r>
              <a:rPr lang="en-US" sz="4200" dirty="0">
                <a:latin typeface="Arial Black" panose="020B0A04020102020204" pitchFamily="34" charset="0"/>
              </a:rPr>
              <a:t>	- </a:t>
            </a:r>
            <a:r>
              <a:rPr lang="en-US" sz="4200" dirty="0" err="1">
                <a:solidFill>
                  <a:srgbClr val="FF0000"/>
                </a:solidFill>
                <a:latin typeface="Arial Black" panose="020B0A04020102020204" pitchFamily="34" charset="0"/>
              </a:rPr>
              <a:t>Jenjang</a:t>
            </a:r>
            <a:r>
              <a:rPr lang="en-US" sz="42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4200" dirty="0" err="1">
                <a:solidFill>
                  <a:srgbClr val="FF0000"/>
                </a:solidFill>
                <a:latin typeface="Arial Black" panose="020B0A04020102020204" pitchFamily="34" charset="0"/>
              </a:rPr>
              <a:t>Pelaksana</a:t>
            </a:r>
            <a:r>
              <a:rPr lang="en-US" sz="4200" dirty="0">
                <a:solidFill>
                  <a:srgbClr val="FF0000"/>
                </a:solidFill>
                <a:latin typeface="Arial Black" panose="020B0A04020102020204" pitchFamily="34" charset="0"/>
              </a:rPr>
              <a:t>.</a:t>
            </a:r>
          </a:p>
          <a:p>
            <a:pPr marL="0" indent="0">
              <a:spcAft>
                <a:spcPts val="600"/>
              </a:spcAft>
              <a:buNone/>
              <a:tabLst>
                <a:tab pos="520700" algn="l"/>
              </a:tabLst>
            </a:pPr>
            <a:r>
              <a:rPr lang="en-US" sz="4200" dirty="0">
                <a:solidFill>
                  <a:srgbClr val="FF0000"/>
                </a:solidFill>
                <a:latin typeface="Arial Black" panose="020B0A04020102020204" pitchFamily="34" charset="0"/>
              </a:rPr>
              <a:t>	- </a:t>
            </a:r>
            <a:r>
              <a:rPr lang="en-US" sz="4200" dirty="0" err="1">
                <a:solidFill>
                  <a:srgbClr val="FF0000"/>
                </a:solidFill>
                <a:latin typeface="Arial Black" panose="020B0A04020102020204" pitchFamily="34" charset="0"/>
              </a:rPr>
              <a:t>Jenjang</a:t>
            </a:r>
            <a:r>
              <a:rPr lang="en-US" sz="42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4200" dirty="0" err="1">
                <a:solidFill>
                  <a:srgbClr val="FF0000"/>
                </a:solidFill>
                <a:latin typeface="Arial Black" panose="020B0A04020102020204" pitchFamily="34" charset="0"/>
              </a:rPr>
              <a:t>Pemula</a:t>
            </a:r>
            <a:endParaRPr lang="en-US" sz="42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endParaRPr lang="en-US" dirty="0"/>
          </a:p>
        </p:txBody>
      </p:sp>
      <p:sp>
        <p:nvSpPr>
          <p:cNvPr id="11" name="Right Brace 10"/>
          <p:cNvSpPr/>
          <p:nvPr/>
        </p:nvSpPr>
        <p:spPr>
          <a:xfrm>
            <a:off x="3505200" y="2971800"/>
            <a:ext cx="3187700" cy="2362200"/>
          </a:xfrm>
          <a:prstGeom prst="rightBrac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88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800" dirty="0"/>
              <a:t>PERSYARATAN ADMINISTRASI PENGANGKATAN 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fontScale="62500" lnSpcReduction="20000"/>
          </a:bodyPr>
          <a:lstStyle/>
          <a:p>
            <a:pPr algn="just">
              <a:spcAft>
                <a:spcPts val="600"/>
              </a:spcAft>
            </a:pP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SETIAP PNS YANG DIANGKAT MENJADI PEJABAT FUNGSIONAL WAJIB DILANTIK DAN DIAMBIL SUMPAH/JANJI MENURUT AGAMA ATAU KEPERCAYAANNYA KEPADA TUHAN YANG MAHA ESA.</a:t>
            </a:r>
          </a:p>
          <a:p>
            <a:pPr algn="just">
              <a:spcAft>
                <a:spcPts val="600"/>
              </a:spcAft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BAGI PNS YANG TELAH MEMPEROLEH NILAI PERTIMBANGAN ANGKA KREDIT DARI BPS UNTUK SEGERA DIUSULKAN KEPDA WALIKOTA SEMARANG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Cq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 KEPALA BADAN KEPEGAWAIAN, PENDIDIKAN DAN PELATIHAN PALING LAMBAT 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TANGGAL 31 AGUSTUS 2017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DENGAN PERSYARATAN ADMINISTRASI  :</a:t>
            </a:r>
          </a:p>
          <a:p>
            <a:pPr algn="just">
              <a:spcAft>
                <a:spcPts val="600"/>
              </a:spcAft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id-ID" dirty="0"/>
              <a:t>Surat Pengantar dari </a:t>
            </a:r>
            <a:r>
              <a:rPr lang="en-US" dirty="0" err="1"/>
              <a:t>Kepala</a:t>
            </a:r>
            <a:r>
              <a:rPr lang="en-US" dirty="0"/>
              <a:t> OPD m</a:t>
            </a:r>
            <a:r>
              <a:rPr lang="id-ID" dirty="0"/>
              <a:t>asing-masing Calon Pranata Komputer;</a:t>
            </a:r>
            <a:endParaRPr lang="en-US" dirty="0"/>
          </a:p>
          <a:p>
            <a:pPr marL="85725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err="1"/>
              <a:t>Fc</a:t>
            </a:r>
            <a:r>
              <a:rPr lang="en-US" dirty="0"/>
              <a:t> </a:t>
            </a:r>
            <a:r>
              <a:rPr lang="en-US" dirty="0" err="1"/>
              <a:t>sah</a:t>
            </a:r>
            <a:r>
              <a:rPr lang="en-US" dirty="0"/>
              <a:t> </a:t>
            </a:r>
            <a:r>
              <a:rPr lang="id-ID" dirty="0"/>
              <a:t>Penetapan Angka Kredit;</a:t>
            </a:r>
            <a:endParaRPr lang="en-US" dirty="0"/>
          </a:p>
          <a:p>
            <a:pPr marL="85725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err="1"/>
              <a:t>Fc</a:t>
            </a:r>
            <a:r>
              <a:rPr lang="en-US" dirty="0"/>
              <a:t> </a:t>
            </a:r>
            <a:r>
              <a:rPr lang="en-US" dirty="0" err="1"/>
              <a:t>sah</a:t>
            </a:r>
            <a:r>
              <a:rPr lang="en-US" dirty="0"/>
              <a:t> </a:t>
            </a:r>
            <a:r>
              <a:rPr lang="id-ID" dirty="0"/>
              <a:t>SK CPNS;</a:t>
            </a:r>
            <a:endParaRPr lang="en-US" dirty="0"/>
          </a:p>
          <a:p>
            <a:pPr marL="85725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err="1"/>
              <a:t>Fc</a:t>
            </a:r>
            <a:r>
              <a:rPr lang="en-US" dirty="0"/>
              <a:t> </a:t>
            </a:r>
            <a:r>
              <a:rPr lang="en-US" dirty="0" err="1"/>
              <a:t>sah</a:t>
            </a:r>
            <a:r>
              <a:rPr lang="en-US" dirty="0"/>
              <a:t> </a:t>
            </a:r>
            <a:r>
              <a:rPr lang="id-ID" dirty="0"/>
              <a:t>SK Kenaikan Pangkat Terakhir; </a:t>
            </a:r>
            <a:endParaRPr lang="en-US" dirty="0"/>
          </a:p>
          <a:p>
            <a:pPr marL="85725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err="1"/>
              <a:t>Fc</a:t>
            </a:r>
            <a:r>
              <a:rPr lang="en-US" dirty="0"/>
              <a:t> </a:t>
            </a:r>
            <a:r>
              <a:rPr lang="en-US" dirty="0" err="1"/>
              <a:t>sah</a:t>
            </a:r>
            <a:r>
              <a:rPr lang="en-US" dirty="0"/>
              <a:t> </a:t>
            </a:r>
            <a:r>
              <a:rPr lang="id-ID" dirty="0"/>
              <a:t>Ijazah yang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id-ID" dirty="0"/>
              <a:t>Penilaian Angka Kredit;</a:t>
            </a:r>
            <a:endParaRPr lang="en-US" dirty="0"/>
          </a:p>
          <a:p>
            <a:pPr marL="85725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err="1"/>
              <a:t>Fc</a:t>
            </a:r>
            <a:r>
              <a:rPr lang="en-US" dirty="0"/>
              <a:t> </a:t>
            </a:r>
            <a:r>
              <a:rPr lang="en-US" dirty="0" err="1"/>
              <a:t>sah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id-ID" dirty="0"/>
              <a:t> 1 </a:t>
            </a:r>
            <a:r>
              <a:rPr lang="en-US" dirty="0"/>
              <a:t>(</a:t>
            </a:r>
            <a:r>
              <a:rPr lang="en-US" dirty="0" err="1"/>
              <a:t>satu</a:t>
            </a:r>
            <a:r>
              <a:rPr lang="en-US" dirty="0"/>
              <a:t>) </a:t>
            </a:r>
            <a:r>
              <a:rPr lang="id-ID" dirty="0"/>
              <a:t>Tahun terakhir.</a:t>
            </a:r>
            <a:endParaRPr lang="en-US" dirty="0"/>
          </a:p>
          <a:p>
            <a:pPr lv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2400" dirty="0"/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en-US" sz="2900" dirty="0">
                <a:solidFill>
                  <a:srgbClr val="FF0000"/>
                </a:solidFill>
              </a:rPr>
              <a:t>PENGANGKATAN DITETAPKAN DENGAN KEPUTUSAN PEJABAT PEMBINA KEPEGAWAIAN (WALIKOTA SEMARANG)</a:t>
            </a:r>
          </a:p>
        </p:txBody>
      </p:sp>
    </p:spTree>
    <p:extLst>
      <p:ext uri="{BB962C8B-B14F-4D97-AF65-F5344CB8AC3E}">
        <p14:creationId xmlns:p14="http://schemas.microsoft.com/office/powerpoint/2010/main" val="2163404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>
            <a:normAutofit fontScale="90000"/>
          </a:bodyPr>
          <a:lstStyle/>
          <a:p>
            <a:r>
              <a:rPr lang="en-US" sz="2800" dirty="0"/>
              <a:t>PNS DI LINGKUNGAN PEMERINTAH KOTA SEMARANG YANG DIANGKAT CPNS FORMASI JF PRAKOM SEBANYAK 37 PNS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4563"/>
          </a:xfrm>
        </p:spPr>
        <p:txBody>
          <a:bodyPr>
            <a:normAutofit fontScale="85000" lnSpcReduction="20000"/>
          </a:bodyPr>
          <a:lstStyle/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PNS </a:t>
            </a:r>
            <a:r>
              <a:rPr lang="en-US" dirty="0" err="1"/>
              <a:t>Pranata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diangkat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 </a:t>
            </a:r>
            <a:r>
              <a:rPr lang="en-US" dirty="0" err="1"/>
              <a:t>sebanyak</a:t>
            </a:r>
            <a:r>
              <a:rPr lang="en-US" dirty="0"/>
              <a:t> 5 orang: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PNS </a:t>
            </a:r>
            <a:r>
              <a:rPr lang="en-US" dirty="0" err="1"/>
              <a:t>Pranata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y</a:t>
            </a:r>
            <a:r>
              <a:rPr lang="id-ID" dirty="0"/>
              <a:t>ang sudah diusulkan dalam penyesuaian/inpassing berjumlah 30 orang</a:t>
            </a:r>
            <a:r>
              <a:rPr lang="en-US" dirty="0"/>
              <a:t>,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:</a:t>
            </a:r>
          </a:p>
          <a:p>
            <a:pPr marL="571500" indent="-228600" algn="just">
              <a:spcBef>
                <a:spcPts val="0"/>
              </a:spcBef>
              <a:spcAft>
                <a:spcPts val="600"/>
              </a:spcAft>
              <a:tabLst>
                <a:tab pos="342900" algn="l"/>
              </a:tabLst>
            </a:pPr>
            <a:r>
              <a:rPr lang="id-ID" dirty="0"/>
              <a:t>19 </a:t>
            </a:r>
            <a:r>
              <a:rPr lang="en-US" dirty="0"/>
              <a:t>orang </a:t>
            </a:r>
            <a:r>
              <a:rPr lang="en-US" dirty="0" err="1"/>
              <a:t>telah</a:t>
            </a:r>
            <a:r>
              <a:rPr lang="id-ID" dirty="0"/>
              <a:t> mendapatkan rekomendasi dari BPS</a:t>
            </a:r>
            <a:endParaRPr lang="en-US" dirty="0"/>
          </a:p>
          <a:p>
            <a:pPr marL="571500" indent="-228600" algn="just">
              <a:spcBef>
                <a:spcPts val="0"/>
              </a:spcBef>
              <a:spcAft>
                <a:spcPts val="600"/>
              </a:spcAft>
              <a:tabLst>
                <a:tab pos="342900" algn="l"/>
              </a:tabLst>
            </a:pPr>
            <a:r>
              <a:rPr lang="id-ID" dirty="0"/>
              <a:t>2 </a:t>
            </a:r>
            <a:r>
              <a:rPr lang="en-US" dirty="0"/>
              <a:t>orang </a:t>
            </a:r>
            <a:r>
              <a:rPr lang="id-ID" dirty="0"/>
              <a:t>masih dalam proses </a:t>
            </a:r>
            <a:r>
              <a:rPr lang="en-US" dirty="0" err="1"/>
              <a:t>verifikasi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Tim </a:t>
            </a:r>
            <a:r>
              <a:rPr lang="en-US" dirty="0" err="1"/>
              <a:t>Penilaian</a:t>
            </a:r>
            <a:r>
              <a:rPr lang="en-US" dirty="0"/>
              <a:t> BPS</a:t>
            </a:r>
          </a:p>
          <a:p>
            <a:pPr marL="571500" lvl="0" indent="-228600" algn="just">
              <a:spcBef>
                <a:spcPts val="0"/>
              </a:spcBef>
              <a:spcAft>
                <a:spcPts val="600"/>
              </a:spcAft>
              <a:tabLst>
                <a:tab pos="342900" algn="l"/>
              </a:tabLst>
            </a:pPr>
            <a:r>
              <a:rPr lang="id-ID" dirty="0"/>
              <a:t>1 </a:t>
            </a:r>
            <a:r>
              <a:rPr lang="en-US" dirty="0"/>
              <a:t>orang </a:t>
            </a:r>
            <a:r>
              <a:rPr lang="en-US" dirty="0" err="1"/>
              <a:t>dinyatakan</a:t>
            </a:r>
            <a:r>
              <a:rPr lang="id-ID" dirty="0"/>
              <a:t>TMS </a:t>
            </a:r>
            <a:r>
              <a:rPr lang="en-US" dirty="0"/>
              <a:t> (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melengkapi</a:t>
            </a:r>
            <a:r>
              <a:rPr lang="en-US" dirty="0"/>
              <a:t>)</a:t>
            </a:r>
          </a:p>
          <a:p>
            <a:pPr marL="571500" indent="-228600" algn="just">
              <a:spcBef>
                <a:spcPts val="0"/>
              </a:spcBef>
              <a:spcAft>
                <a:spcPts val="600"/>
              </a:spcAft>
              <a:tabLst>
                <a:tab pos="342900" algn="l"/>
              </a:tabLst>
            </a:pPr>
            <a:r>
              <a:rPr lang="id-ID" dirty="0"/>
              <a:t> 8 </a:t>
            </a:r>
            <a:r>
              <a:rPr lang="en-US" dirty="0"/>
              <a:t>orang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id-ID" dirty="0"/>
              <a:t> belum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usulan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id-ID" i="1" dirty="0"/>
              <a:t>npassing</a:t>
            </a:r>
            <a:r>
              <a:rPr lang="id-ID" dirty="0"/>
              <a:t> </a:t>
            </a:r>
            <a:r>
              <a:rPr lang="en-US" dirty="0"/>
              <a:t> </a:t>
            </a:r>
          </a:p>
          <a:p>
            <a:pPr algn="just"/>
            <a:r>
              <a:rPr lang="en-US" dirty="0"/>
              <a:t>PNS </a:t>
            </a:r>
            <a:r>
              <a:rPr lang="en-US" dirty="0" err="1"/>
              <a:t>Pranata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yang </a:t>
            </a:r>
            <a:r>
              <a:rPr lang="en-US" dirty="0" err="1"/>
              <a:t>mengusulkan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DUPAK 2 orang: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722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28316" y="4379600"/>
            <a:ext cx="3551667" cy="623246"/>
          </a:xfrm>
          <a:prstGeom prst="rect">
            <a:avLst/>
          </a:prstGeom>
          <a:noFill/>
        </p:spPr>
        <p:txBody>
          <a:bodyPr wrap="square" lIns="68493" tIns="34289" rIns="68493" bIns="34289" rtlCol="0">
            <a:spAutoFit/>
          </a:bodyPr>
          <a:lstStyle/>
          <a:p>
            <a:pPr algn="r"/>
            <a:r>
              <a:rPr lang="id-ID" sz="3600" dirty="0">
                <a:solidFill>
                  <a:srgbClr val="002060"/>
                </a:solidFill>
                <a:latin typeface="Kaushan Script" panose="03060602040705080205" pitchFamily="66" charset="0"/>
              </a:rPr>
              <a:t>Salam...........!!!</a:t>
            </a:r>
            <a:r>
              <a:rPr lang="en-US" sz="3600" dirty="0">
                <a:solidFill>
                  <a:srgbClr val="002060"/>
                </a:solidFill>
                <a:latin typeface="Kaushan Script" panose="03060602040705080205" pitchFamily="66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50901" y="1600200"/>
            <a:ext cx="9302499" cy="1546575"/>
          </a:xfrm>
          <a:prstGeom prst="rect">
            <a:avLst/>
          </a:prstGeom>
          <a:noFill/>
        </p:spPr>
        <p:txBody>
          <a:bodyPr wrap="none" lIns="68493" tIns="34289" rIns="68493" bIns="34289" rtlCol="0">
            <a:spAutoFit/>
          </a:bodyPr>
          <a:lstStyle/>
          <a:p>
            <a:pPr algn="ctr"/>
            <a:r>
              <a:rPr lang="en-US" sz="9600" dirty="0">
                <a:solidFill>
                  <a:srgbClr val="00B050"/>
                </a:solidFill>
                <a:latin typeface="Lato "/>
              </a:rPr>
              <a:t>T</a:t>
            </a:r>
            <a:r>
              <a:rPr lang="id-ID" sz="9600" dirty="0">
                <a:solidFill>
                  <a:srgbClr val="00B050"/>
                </a:solidFill>
                <a:latin typeface="Lato "/>
              </a:rPr>
              <a:t>erima      Kasih</a:t>
            </a:r>
            <a:r>
              <a:rPr lang="en-US" sz="9600" dirty="0">
                <a:solidFill>
                  <a:srgbClr val="00B050"/>
                </a:solidFill>
                <a:latin typeface="Lato "/>
              </a:rPr>
              <a:t>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066" y="1676400"/>
            <a:ext cx="1714500" cy="1714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188687"/>
            <a:ext cx="3685948" cy="36859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457200" y="497724"/>
            <a:ext cx="11245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>
                <a:solidFill>
                  <a:srgbClr val="C00000"/>
                </a:solidFill>
                <a:latin typeface="Harlow Solid Italic" panose="04030604020F02020D02" pitchFamily="82" charset="0"/>
              </a:rPr>
              <a:t>Inpassing</a:t>
            </a:r>
            <a:r>
              <a:rPr lang="en-US" sz="2000" i="1" dirty="0">
                <a:solidFill>
                  <a:srgbClr val="C00000"/>
                </a:solidFill>
                <a:latin typeface="Harlow Solid Italic" panose="04030604020F02020D02" pitchFamily="82" charset="0"/>
              </a:rPr>
              <a:t> </a:t>
            </a:r>
            <a:r>
              <a:rPr lang="id-ID" sz="2000" i="1" dirty="0">
                <a:solidFill>
                  <a:srgbClr val="C00000"/>
                </a:solidFill>
                <a:latin typeface="Harlow Solid Italic" panose="04030604020F02020D02" pitchFamily="82" charset="0"/>
              </a:rPr>
              <a:t>Jabatan Fungsional</a:t>
            </a:r>
            <a:r>
              <a:rPr lang="en-US" sz="2000" i="1" dirty="0">
                <a:solidFill>
                  <a:srgbClr val="C00000"/>
                </a:solidFill>
                <a:latin typeface="Harlow Solid Italic" panose="04030604020F02020D02" pitchFamily="82" charset="0"/>
              </a:rPr>
              <a:t> – </a:t>
            </a:r>
            <a:r>
              <a:rPr lang="en-US" sz="2000" i="1" dirty="0" err="1">
                <a:solidFill>
                  <a:srgbClr val="C00000"/>
                </a:solidFill>
                <a:latin typeface="Harlow Solid Italic" panose="04030604020F02020D02" pitchFamily="82" charset="0"/>
              </a:rPr>
              <a:t>Permenpan</a:t>
            </a:r>
            <a:r>
              <a:rPr lang="en-US" sz="2000" i="1" dirty="0">
                <a:solidFill>
                  <a:srgbClr val="C00000"/>
                </a:solidFill>
                <a:latin typeface="Harlow Solid Italic" panose="04030604020F02020D02" pitchFamily="82" charset="0"/>
              </a:rPr>
              <a:t> &amp; RB No. 26 </a:t>
            </a:r>
            <a:r>
              <a:rPr lang="en-US" sz="2000" i="1" dirty="0" err="1">
                <a:solidFill>
                  <a:srgbClr val="C00000"/>
                </a:solidFill>
                <a:latin typeface="Harlow Solid Italic" panose="04030604020F02020D02" pitchFamily="82" charset="0"/>
              </a:rPr>
              <a:t>Th</a:t>
            </a:r>
            <a:r>
              <a:rPr lang="en-US" sz="2000" i="1" dirty="0">
                <a:solidFill>
                  <a:srgbClr val="C00000"/>
                </a:solidFill>
                <a:latin typeface="Harlow Solid Italic" panose="04030604020F02020D02" pitchFamily="82" charset="0"/>
              </a:rPr>
              <a:t> 2016</a:t>
            </a:r>
            <a:endParaRPr lang="id-ID" sz="2000" i="1" dirty="0">
              <a:solidFill>
                <a:srgbClr val="C00000"/>
              </a:solidFill>
              <a:latin typeface="Harlow Solid Italic" panose="04030604020F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014459"/>
      </p:ext>
    </p:extLst>
  </p:cSld>
  <p:clrMapOvr>
    <a:masterClrMapping/>
  </p:clrMapOvr>
  <p:transition spd="slow">
    <p:fade/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362200"/>
            <a:ext cx="2275840" cy="24384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200400" y="1828800"/>
            <a:ext cx="2011256" cy="35394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DASAR</a:t>
            </a:r>
          </a:p>
          <a:p>
            <a:pPr algn="ctr"/>
            <a:endParaRPr lang="id-ID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id-ID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id-ID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id-ID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id-ID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id-ID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id-ID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PERATURAN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17947243"/>
              </p:ext>
            </p:extLst>
          </p:nvPr>
        </p:nvGraphicFramePr>
        <p:xfrm>
          <a:off x="304800" y="304800"/>
          <a:ext cx="85344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762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</a:rPr>
              <a:t>Dasar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Hukum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Flowchart: Decision 7"/>
          <p:cNvSpPr/>
          <p:nvPr/>
        </p:nvSpPr>
        <p:spPr>
          <a:xfrm>
            <a:off x="1905000" y="1371600"/>
            <a:ext cx="152400" cy="76200"/>
          </a:xfrm>
          <a:prstGeom prst="flowChartDecis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6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0"/>
            <a:ext cx="792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</a:rPr>
              <a:t>Jabatan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Fungsional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sekelompok</a:t>
            </a:r>
            <a:r>
              <a:rPr lang="en-US" sz="2400" dirty="0"/>
              <a:t> </a:t>
            </a:r>
            <a:r>
              <a:rPr lang="en-US" sz="2400" dirty="0" err="1"/>
              <a:t>jabatan</a:t>
            </a:r>
            <a:r>
              <a:rPr lang="en-US" sz="2400" dirty="0"/>
              <a:t> yang </a:t>
            </a:r>
            <a:r>
              <a:rPr lang="en-US" sz="2400" dirty="0" err="1"/>
              <a:t>berisi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tugas</a:t>
            </a:r>
            <a:r>
              <a:rPr lang="en-US" sz="2400" dirty="0"/>
              <a:t>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fungsional</a:t>
            </a:r>
            <a:r>
              <a:rPr lang="en-US" sz="2400" dirty="0"/>
              <a:t> yang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keahlian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keterampilan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228600"/>
            <a:ext cx="2119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PENGERTIAN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011740"/>
            <a:ext cx="7391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>
                <a:solidFill>
                  <a:srgbClr val="C00000"/>
                </a:solidFill>
              </a:rPr>
              <a:t>Pejabat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Fungsional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pegawai</a:t>
            </a:r>
            <a:r>
              <a:rPr lang="en-US" sz="2400" dirty="0"/>
              <a:t> </a:t>
            </a:r>
            <a:r>
              <a:rPr lang="en-US" sz="2400" dirty="0" err="1"/>
              <a:t>Aparatur</a:t>
            </a:r>
            <a:r>
              <a:rPr lang="en-US" sz="2400" dirty="0"/>
              <a:t> </a:t>
            </a:r>
            <a:r>
              <a:rPr lang="en-US" sz="2400" dirty="0" err="1"/>
              <a:t>Sipil</a:t>
            </a:r>
            <a:r>
              <a:rPr lang="en-US" sz="2400" dirty="0"/>
              <a:t> Negara yang </a:t>
            </a:r>
            <a:r>
              <a:rPr lang="en-US" sz="2400" dirty="0" err="1"/>
              <a:t>menduduki</a:t>
            </a:r>
            <a:r>
              <a:rPr lang="en-US" sz="2400" dirty="0"/>
              <a:t> </a:t>
            </a:r>
            <a:r>
              <a:rPr lang="en-US" sz="2400" dirty="0" err="1"/>
              <a:t>Jabatan</a:t>
            </a:r>
            <a:r>
              <a:rPr lang="en-US" sz="2400" dirty="0"/>
              <a:t> </a:t>
            </a:r>
            <a:r>
              <a:rPr lang="en-US" sz="2400" dirty="0" err="1"/>
              <a:t>Fungsional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instansi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. 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3352800"/>
            <a:ext cx="7239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</a:rPr>
              <a:t>Instansi</a:t>
            </a:r>
            <a:r>
              <a:rPr lang="en-US" sz="2400" b="1" dirty="0">
                <a:solidFill>
                  <a:srgbClr val="C00000"/>
                </a:solidFill>
              </a:rPr>
              <a:t> Pembina JF </a:t>
            </a:r>
            <a:r>
              <a:rPr lang="en-US" sz="2400" b="1" dirty="0" err="1">
                <a:solidFill>
                  <a:srgbClr val="C00000"/>
                </a:solidFill>
              </a:rPr>
              <a:t>Pranata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Komputer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</a:p>
          <a:p>
            <a:r>
              <a:rPr lang="en-US" sz="2400" b="1" dirty="0" err="1"/>
              <a:t>Badan</a:t>
            </a:r>
            <a:r>
              <a:rPr lang="en-US" sz="2400" b="1" dirty="0"/>
              <a:t> </a:t>
            </a:r>
            <a:r>
              <a:rPr lang="en-US" sz="2400" b="1" dirty="0" err="1"/>
              <a:t>Pusat</a:t>
            </a:r>
            <a:r>
              <a:rPr lang="en-US" sz="2400" b="1" dirty="0"/>
              <a:t> </a:t>
            </a:r>
            <a:r>
              <a:rPr lang="en-US" sz="2400" b="1" dirty="0" err="1"/>
              <a:t>Statistik</a:t>
            </a:r>
            <a:r>
              <a:rPr lang="en-US" sz="2400" b="1" dirty="0"/>
              <a:t>. 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4161294"/>
            <a:ext cx="7315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>
                <a:solidFill>
                  <a:srgbClr val="C00000"/>
                </a:solidFill>
              </a:rPr>
              <a:t>Penyesuaian</a:t>
            </a:r>
            <a:r>
              <a:rPr lang="en-US" sz="2400" b="1" dirty="0">
                <a:solidFill>
                  <a:srgbClr val="C00000"/>
                </a:solidFill>
              </a:rPr>
              <a:t>/</a:t>
            </a:r>
            <a:r>
              <a:rPr lang="en-US" sz="2400" b="1" i="1" dirty="0" err="1">
                <a:solidFill>
                  <a:srgbClr val="C00000"/>
                </a:solidFill>
              </a:rPr>
              <a:t>Inpassing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sesuai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PerMenPan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dan</a:t>
            </a:r>
            <a:r>
              <a:rPr lang="en-US" sz="2400" b="1" i="1" dirty="0">
                <a:solidFill>
                  <a:srgbClr val="C00000"/>
                </a:solidFill>
              </a:rPr>
              <a:t> RB No. 26 </a:t>
            </a:r>
            <a:r>
              <a:rPr lang="en-US" sz="2400" b="1" i="1" dirty="0" err="1">
                <a:solidFill>
                  <a:srgbClr val="C00000"/>
                </a:solidFill>
              </a:rPr>
              <a:t>Tahun</a:t>
            </a:r>
            <a:r>
              <a:rPr lang="en-US" sz="2400" b="1" i="1" dirty="0">
                <a:solidFill>
                  <a:srgbClr val="C00000"/>
                </a:solidFill>
              </a:rPr>
              <a:t> 2016 </a:t>
            </a:r>
            <a:r>
              <a:rPr lang="en-US" sz="2400" dirty="0" err="1"/>
              <a:t>adalah</a:t>
            </a:r>
            <a:r>
              <a:rPr lang="en-US" sz="2400" dirty="0"/>
              <a:t> proses </a:t>
            </a:r>
            <a:r>
              <a:rPr lang="en-US" sz="2400" dirty="0" err="1"/>
              <a:t>pengangkatan</a:t>
            </a:r>
            <a:r>
              <a:rPr lang="en-US" sz="2400" dirty="0"/>
              <a:t> PNS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Jabatan</a:t>
            </a:r>
            <a:r>
              <a:rPr lang="en-US" sz="2400" dirty="0"/>
              <a:t> </a:t>
            </a:r>
            <a:r>
              <a:rPr lang="en-US" sz="2400" dirty="0" err="1"/>
              <a:t>Fungsional</a:t>
            </a:r>
            <a:r>
              <a:rPr lang="en-US" sz="2400" dirty="0"/>
              <a:t> </a:t>
            </a:r>
            <a:r>
              <a:rPr lang="en-US" sz="2400" dirty="0" err="1"/>
              <a:t>guna</a:t>
            </a:r>
            <a:r>
              <a:rPr lang="en-US" sz="2400" dirty="0"/>
              <a:t> </a:t>
            </a:r>
            <a:r>
              <a:rPr lang="en-US" sz="2400" dirty="0" err="1"/>
              <a:t>memenuhi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ketentuan</a:t>
            </a:r>
            <a:r>
              <a:rPr lang="en-US" sz="2400" dirty="0"/>
              <a:t> </a:t>
            </a:r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perundangan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                               (31 </a:t>
            </a:r>
            <a:r>
              <a:rPr lang="en-US" sz="2400" dirty="0" err="1"/>
              <a:t>Desember</a:t>
            </a:r>
            <a:r>
              <a:rPr lang="en-US" sz="2400" dirty="0"/>
              <a:t> 2018).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0"/>
            <a:ext cx="815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>
              <a:solidFill>
                <a:srgbClr val="C00000"/>
              </a:solidFill>
            </a:endParaRPr>
          </a:p>
          <a:p>
            <a:r>
              <a:rPr lang="en-US" sz="2400" b="1" dirty="0" err="1">
                <a:solidFill>
                  <a:srgbClr val="C00000"/>
                </a:solidFill>
              </a:rPr>
              <a:t>Penyesuaian</a:t>
            </a:r>
            <a:r>
              <a:rPr lang="en-US" sz="2400" b="1" dirty="0">
                <a:solidFill>
                  <a:srgbClr val="C00000"/>
                </a:solidFill>
              </a:rPr>
              <a:t>/</a:t>
            </a:r>
            <a:r>
              <a:rPr lang="en-US" sz="2400" b="1" i="1" dirty="0" err="1">
                <a:solidFill>
                  <a:srgbClr val="C00000"/>
                </a:solidFill>
              </a:rPr>
              <a:t>Inpassing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ke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dalam</a:t>
            </a:r>
            <a:r>
              <a:rPr lang="en-US" sz="2400" b="1" i="1" dirty="0">
                <a:solidFill>
                  <a:srgbClr val="C00000"/>
                </a:solidFill>
              </a:rPr>
              <a:t> JF </a:t>
            </a:r>
            <a:r>
              <a:rPr lang="en-US" sz="2400" b="1" i="1" dirty="0" err="1">
                <a:solidFill>
                  <a:srgbClr val="C00000"/>
                </a:solidFill>
              </a:rPr>
              <a:t>Pranata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Komputer</a:t>
            </a:r>
            <a:r>
              <a:rPr lang="en-US" sz="2400" b="1" i="1" dirty="0">
                <a:solidFill>
                  <a:srgbClr val="C00000"/>
                </a:solidFill>
              </a:rPr>
              <a:t> Tingkat </a:t>
            </a:r>
            <a:r>
              <a:rPr lang="en-US" sz="2400" b="1" i="1" dirty="0" err="1">
                <a:solidFill>
                  <a:srgbClr val="C00000"/>
                </a:solidFill>
              </a:rPr>
              <a:t>keterampilan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atau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keahlian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pada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kementerian</a:t>
            </a:r>
            <a:r>
              <a:rPr lang="en-US" sz="2400" b="1" i="1" dirty="0">
                <a:solidFill>
                  <a:srgbClr val="C00000"/>
                </a:solidFill>
              </a:rPr>
              <a:t>/</a:t>
            </a:r>
            <a:r>
              <a:rPr lang="en-US" sz="2400" b="1" i="1" dirty="0" err="1">
                <a:solidFill>
                  <a:srgbClr val="C00000"/>
                </a:solidFill>
              </a:rPr>
              <a:t>lembaga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dan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pemerintah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daerah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ditujukan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bagi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1667470"/>
            <a:ext cx="7772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/>
          </a:p>
          <a:p>
            <a:r>
              <a:rPr lang="en-US" b="1" dirty="0"/>
              <a:t>PNS yang </a:t>
            </a:r>
            <a:r>
              <a:rPr lang="en-US" b="1" dirty="0" err="1"/>
              <a:t>telah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masih</a:t>
            </a:r>
            <a:r>
              <a:rPr lang="en-US" b="1" dirty="0"/>
              <a:t> </a:t>
            </a:r>
            <a:r>
              <a:rPr lang="en-US" b="1" dirty="0" err="1"/>
              <a:t>menjalankan</a:t>
            </a:r>
            <a:r>
              <a:rPr lang="en-US" b="1" dirty="0"/>
              <a:t> </a:t>
            </a:r>
            <a:r>
              <a:rPr lang="en-US" b="1" dirty="0" err="1"/>
              <a:t>tugas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bidang</a:t>
            </a:r>
            <a:r>
              <a:rPr lang="en-US" b="1" dirty="0"/>
              <a:t> </a:t>
            </a:r>
            <a:r>
              <a:rPr lang="en-US" b="1" dirty="0" err="1"/>
              <a:t>Jabatan</a:t>
            </a:r>
            <a:r>
              <a:rPr lang="en-US" b="1" dirty="0"/>
              <a:t> </a:t>
            </a:r>
            <a:r>
              <a:rPr lang="en-US" b="1" dirty="0" err="1"/>
              <a:t>Fungsional</a:t>
            </a:r>
            <a:r>
              <a:rPr lang="en-US" b="1" dirty="0"/>
              <a:t> yang </a:t>
            </a:r>
            <a:r>
              <a:rPr lang="en-US" b="1" dirty="0" err="1"/>
              <a:t>akan</a:t>
            </a:r>
            <a:r>
              <a:rPr lang="en-US" b="1" dirty="0"/>
              <a:t> </a:t>
            </a:r>
            <a:r>
              <a:rPr lang="en-US" b="1" dirty="0" err="1"/>
              <a:t>diduduki</a:t>
            </a:r>
            <a:r>
              <a:rPr lang="en-US" b="1" dirty="0"/>
              <a:t> </a:t>
            </a:r>
            <a:r>
              <a:rPr lang="en-US" b="1" dirty="0" err="1"/>
              <a:t>berdasarkan</a:t>
            </a:r>
            <a:r>
              <a:rPr lang="en-US" b="1" dirty="0"/>
              <a:t> </a:t>
            </a:r>
            <a:r>
              <a:rPr lang="en-US" b="1" dirty="0" err="1"/>
              <a:t>keputusan</a:t>
            </a:r>
            <a:r>
              <a:rPr lang="en-US" b="1" dirty="0"/>
              <a:t> </a:t>
            </a:r>
            <a:r>
              <a:rPr lang="en-US" b="1" dirty="0" err="1"/>
              <a:t>Pejabat</a:t>
            </a:r>
            <a:r>
              <a:rPr lang="en-US" b="1" dirty="0"/>
              <a:t> yang </a:t>
            </a:r>
            <a:r>
              <a:rPr lang="en-US" b="1" dirty="0" err="1"/>
              <a:t>berwenang</a:t>
            </a:r>
            <a:r>
              <a:rPr lang="en-US" b="1" dirty="0"/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2743200"/>
            <a:ext cx="7848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/>
          </a:p>
          <a:p>
            <a:r>
              <a:rPr lang="en-US" b="1" dirty="0"/>
              <a:t>PNS yang </a:t>
            </a:r>
            <a:r>
              <a:rPr lang="en-US" b="1" dirty="0" err="1"/>
              <a:t>masih</a:t>
            </a:r>
            <a:r>
              <a:rPr lang="en-US" b="1" dirty="0"/>
              <a:t> </a:t>
            </a:r>
            <a:r>
              <a:rPr lang="en-US" b="1" dirty="0" err="1"/>
              <a:t>menjalankan</a:t>
            </a:r>
            <a:r>
              <a:rPr lang="en-US" b="1" dirty="0"/>
              <a:t> </a:t>
            </a:r>
            <a:r>
              <a:rPr lang="en-US" b="1" dirty="0" err="1"/>
              <a:t>tugas</a:t>
            </a:r>
            <a:r>
              <a:rPr lang="en-US" b="1" dirty="0"/>
              <a:t> </a:t>
            </a:r>
            <a:r>
              <a:rPr lang="en-US" b="1" dirty="0" err="1"/>
              <a:t>jabatan</a:t>
            </a:r>
            <a:r>
              <a:rPr lang="en-US" b="1" dirty="0"/>
              <a:t> </a:t>
            </a:r>
            <a:r>
              <a:rPr lang="en-US" b="1" dirty="0" err="1"/>
              <a:t>sesuai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formasi</a:t>
            </a:r>
            <a:r>
              <a:rPr lang="en-US" b="1" dirty="0"/>
              <a:t> </a:t>
            </a:r>
            <a:r>
              <a:rPr lang="en-US" b="1" dirty="0" err="1"/>
              <a:t>Jabatan</a:t>
            </a:r>
            <a:r>
              <a:rPr lang="en-US" b="1" dirty="0"/>
              <a:t> </a:t>
            </a:r>
            <a:r>
              <a:rPr lang="en-US" b="1" dirty="0" err="1"/>
              <a:t>Fungsional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telah</a:t>
            </a:r>
            <a:r>
              <a:rPr lang="en-US" b="1" dirty="0"/>
              <a:t> </a:t>
            </a:r>
            <a:r>
              <a:rPr lang="en-US" b="1" dirty="0" err="1"/>
              <a:t>mendapatkan</a:t>
            </a:r>
            <a:r>
              <a:rPr lang="en-US" b="1" dirty="0"/>
              <a:t> </a:t>
            </a:r>
            <a:r>
              <a:rPr lang="en-US" b="1" dirty="0" err="1"/>
              <a:t>kenaikan</a:t>
            </a:r>
            <a:r>
              <a:rPr lang="en-US" b="1" dirty="0"/>
              <a:t> </a:t>
            </a:r>
            <a:r>
              <a:rPr lang="en-US" b="1" dirty="0" err="1"/>
              <a:t>pangkat</a:t>
            </a:r>
            <a:r>
              <a:rPr lang="en-US" b="1" dirty="0"/>
              <a:t> </a:t>
            </a:r>
            <a:r>
              <a:rPr lang="en-US" b="1" dirty="0" err="1"/>
              <a:t>setingkat</a:t>
            </a:r>
            <a:r>
              <a:rPr lang="en-US" b="1" dirty="0"/>
              <a:t>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tinggi</a:t>
            </a:r>
            <a:r>
              <a:rPr lang="en-US" b="1" dirty="0"/>
              <a:t>. 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3886200"/>
            <a:ext cx="701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/>
          </a:p>
          <a:p>
            <a:r>
              <a:rPr lang="en-US" b="1" dirty="0" err="1"/>
              <a:t>Pejabat</a:t>
            </a:r>
            <a:r>
              <a:rPr lang="en-US" b="1" dirty="0"/>
              <a:t> </a:t>
            </a:r>
            <a:r>
              <a:rPr lang="en-US" b="1" dirty="0" err="1"/>
              <a:t>pimpinan</a:t>
            </a:r>
            <a:r>
              <a:rPr lang="en-US" b="1" dirty="0"/>
              <a:t> </a:t>
            </a:r>
            <a:r>
              <a:rPr lang="en-US" b="1" dirty="0" err="1"/>
              <a:t>tinggi</a:t>
            </a:r>
            <a:r>
              <a:rPr lang="en-US" b="1" dirty="0"/>
              <a:t>, </a:t>
            </a:r>
            <a:r>
              <a:rPr lang="en-US" b="1" dirty="0" err="1"/>
              <a:t>admistrator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pengawas</a:t>
            </a:r>
            <a:r>
              <a:rPr lang="en-US" b="1" dirty="0"/>
              <a:t> yang </a:t>
            </a:r>
            <a:r>
              <a:rPr lang="en-US" b="1" dirty="0" err="1"/>
              <a:t>memiliki</a:t>
            </a:r>
            <a:r>
              <a:rPr lang="en-US" b="1" dirty="0"/>
              <a:t> </a:t>
            </a:r>
            <a:r>
              <a:rPr lang="en-US" b="1" dirty="0" err="1"/>
              <a:t>kesesuaian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</a:t>
            </a:r>
            <a:r>
              <a:rPr lang="en-US" b="1" dirty="0" err="1"/>
              <a:t>jabatan</a:t>
            </a:r>
            <a:r>
              <a:rPr lang="en-US" b="1" dirty="0"/>
              <a:t> </a:t>
            </a:r>
            <a:r>
              <a:rPr lang="en-US" b="1" dirty="0" err="1"/>
              <a:t>terakhir</a:t>
            </a:r>
            <a:r>
              <a:rPr lang="en-US" b="1" dirty="0"/>
              <a:t> yang </a:t>
            </a:r>
            <a:r>
              <a:rPr lang="en-US" b="1" dirty="0" err="1"/>
              <a:t>diduduki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Jabatan</a:t>
            </a:r>
            <a:r>
              <a:rPr lang="en-US" b="1" dirty="0"/>
              <a:t> </a:t>
            </a:r>
            <a:r>
              <a:rPr lang="en-US" b="1" dirty="0" err="1"/>
              <a:t>Fungsional</a:t>
            </a:r>
            <a:r>
              <a:rPr lang="en-US" b="1" dirty="0"/>
              <a:t> yang </a:t>
            </a:r>
            <a:r>
              <a:rPr lang="en-US" b="1" dirty="0" err="1"/>
              <a:t>akan</a:t>
            </a:r>
            <a:r>
              <a:rPr lang="en-US" b="1" dirty="0"/>
              <a:t> </a:t>
            </a:r>
            <a:r>
              <a:rPr lang="en-US" b="1" dirty="0" err="1"/>
              <a:t>didudukinya</a:t>
            </a:r>
            <a:r>
              <a:rPr lang="en-US" b="1" dirty="0"/>
              <a:t>. 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5105400"/>
            <a:ext cx="792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/>
          </a:p>
          <a:p>
            <a:r>
              <a:rPr lang="en-US" b="1" dirty="0"/>
              <a:t>PNS yang </a:t>
            </a:r>
            <a:r>
              <a:rPr lang="en-US" b="1" dirty="0" err="1"/>
              <a:t>dibebaskan</a:t>
            </a:r>
            <a:r>
              <a:rPr lang="en-US" b="1" dirty="0"/>
              <a:t> </a:t>
            </a:r>
            <a:r>
              <a:rPr lang="en-US" b="1" dirty="0" err="1"/>
              <a:t>sementara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jabatannya</a:t>
            </a:r>
            <a:r>
              <a:rPr lang="en-US" b="1" dirty="0"/>
              <a:t>, </a:t>
            </a:r>
            <a:r>
              <a:rPr lang="en-US" b="1" dirty="0" err="1"/>
              <a:t>karena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jangka</a:t>
            </a:r>
            <a:r>
              <a:rPr lang="en-US" b="1" dirty="0"/>
              <a:t> </a:t>
            </a:r>
            <a:r>
              <a:rPr lang="en-US" b="1" dirty="0" err="1"/>
              <a:t>waktu</a:t>
            </a:r>
            <a:r>
              <a:rPr lang="en-US" b="1" dirty="0"/>
              <a:t> 5 (lima) </a:t>
            </a:r>
            <a:r>
              <a:rPr lang="en-US" b="1" dirty="0" err="1"/>
              <a:t>tahun</a:t>
            </a:r>
            <a:r>
              <a:rPr lang="en-US" b="1" dirty="0"/>
              <a:t> </a:t>
            </a:r>
            <a:r>
              <a:rPr lang="en-US" b="1" dirty="0" err="1"/>
              <a:t>sejak</a:t>
            </a:r>
            <a:r>
              <a:rPr lang="en-US" b="1" dirty="0"/>
              <a:t> </a:t>
            </a:r>
            <a:r>
              <a:rPr lang="en-US" b="1" dirty="0" err="1"/>
              <a:t>diangkat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jabatan</a:t>
            </a:r>
            <a:r>
              <a:rPr lang="en-US" b="1" dirty="0"/>
              <a:t>/</a:t>
            </a:r>
            <a:r>
              <a:rPr lang="en-US" b="1" dirty="0" err="1"/>
              <a:t>pangkat</a:t>
            </a:r>
            <a:r>
              <a:rPr lang="en-US" b="1" dirty="0"/>
              <a:t> </a:t>
            </a:r>
            <a:r>
              <a:rPr lang="en-US" b="1" dirty="0" err="1"/>
              <a:t>terakhir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memenuhi</a:t>
            </a:r>
            <a:r>
              <a:rPr lang="en-US" b="1" dirty="0"/>
              <a:t> </a:t>
            </a:r>
            <a:r>
              <a:rPr lang="en-US" b="1" dirty="0" err="1"/>
              <a:t>Angka</a:t>
            </a:r>
            <a:r>
              <a:rPr lang="en-US" b="1" dirty="0"/>
              <a:t> </a:t>
            </a:r>
            <a:r>
              <a:rPr lang="en-US" b="1" dirty="0" err="1"/>
              <a:t>Kredit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kenaikan</a:t>
            </a:r>
            <a:r>
              <a:rPr lang="en-US" b="1" dirty="0"/>
              <a:t> </a:t>
            </a:r>
            <a:r>
              <a:rPr lang="en-US" b="1" dirty="0" err="1"/>
              <a:t>jabatan</a:t>
            </a:r>
            <a:r>
              <a:rPr lang="en-US" b="1" dirty="0"/>
              <a:t>/</a:t>
            </a:r>
            <a:r>
              <a:rPr lang="en-US" b="1" dirty="0" err="1"/>
              <a:t>pangkat</a:t>
            </a:r>
            <a:r>
              <a:rPr lang="en-US" b="1" dirty="0"/>
              <a:t> </a:t>
            </a:r>
            <a:r>
              <a:rPr lang="en-US" b="1" dirty="0" err="1"/>
              <a:t>setingkat</a:t>
            </a:r>
            <a:r>
              <a:rPr lang="en-US" b="1" dirty="0"/>
              <a:t>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tinggi</a:t>
            </a:r>
            <a:r>
              <a:rPr lang="en-US" b="1" dirty="0"/>
              <a:t>. </a:t>
            </a:r>
          </a:p>
        </p:txBody>
      </p:sp>
      <p:sp>
        <p:nvSpPr>
          <p:cNvPr id="7" name="Parallelogram 6"/>
          <p:cNvSpPr/>
          <p:nvPr/>
        </p:nvSpPr>
        <p:spPr>
          <a:xfrm>
            <a:off x="304800" y="1981200"/>
            <a:ext cx="533400" cy="533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1</a:t>
            </a:r>
          </a:p>
        </p:txBody>
      </p:sp>
      <p:sp>
        <p:nvSpPr>
          <p:cNvPr id="8" name="Parallelogram 7"/>
          <p:cNvSpPr/>
          <p:nvPr/>
        </p:nvSpPr>
        <p:spPr>
          <a:xfrm>
            <a:off x="228600" y="3124200"/>
            <a:ext cx="533400" cy="533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2</a:t>
            </a:r>
          </a:p>
        </p:txBody>
      </p:sp>
      <p:sp>
        <p:nvSpPr>
          <p:cNvPr id="9" name="Parallelogram 8"/>
          <p:cNvSpPr/>
          <p:nvPr/>
        </p:nvSpPr>
        <p:spPr>
          <a:xfrm>
            <a:off x="228600" y="4343400"/>
            <a:ext cx="533400" cy="533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10" name="Parallelogram 9"/>
          <p:cNvSpPr/>
          <p:nvPr/>
        </p:nvSpPr>
        <p:spPr>
          <a:xfrm>
            <a:off x="228600" y="5486400"/>
            <a:ext cx="533400" cy="533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685800"/>
            <a:ext cx="777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  <a:p>
            <a:r>
              <a:rPr lang="en-US" sz="2800" dirty="0" err="1">
                <a:solidFill>
                  <a:srgbClr val="C00000"/>
                </a:solidFill>
              </a:rPr>
              <a:t>Pelaksanaan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Penyesuaian</a:t>
            </a:r>
            <a:r>
              <a:rPr lang="en-US" sz="2800" dirty="0">
                <a:solidFill>
                  <a:srgbClr val="C00000"/>
                </a:solidFill>
              </a:rPr>
              <a:t>/</a:t>
            </a:r>
            <a:r>
              <a:rPr lang="en-US" sz="2800" i="1" dirty="0" err="1">
                <a:solidFill>
                  <a:srgbClr val="C00000"/>
                </a:solidFill>
              </a:rPr>
              <a:t>Inpassing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harus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didasarkan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pada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kebutuhan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Jabatan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Fungsional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didasarkan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pada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kebutuhan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pegawai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sebagaimana</a:t>
            </a:r>
            <a:r>
              <a:rPr lang="en-US" sz="2800" i="1" dirty="0">
                <a:solidFill>
                  <a:srgbClr val="C00000"/>
                </a:solidFill>
              </a:rPr>
              <a:t> yang </a:t>
            </a:r>
            <a:r>
              <a:rPr lang="en-US" sz="2800" i="1" dirty="0" err="1">
                <a:solidFill>
                  <a:srgbClr val="C00000"/>
                </a:solidFill>
              </a:rPr>
              <a:t>ada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dalam</a:t>
            </a:r>
            <a:r>
              <a:rPr lang="en-US" sz="2800" i="1" dirty="0">
                <a:solidFill>
                  <a:srgbClr val="C00000"/>
                </a:solidFill>
              </a:rPr>
              <a:t> e-</a:t>
            </a:r>
            <a:r>
              <a:rPr lang="en-US" sz="2800" i="1" dirty="0" err="1">
                <a:solidFill>
                  <a:srgbClr val="C00000"/>
                </a:solidFill>
              </a:rPr>
              <a:t>Formasi</a:t>
            </a:r>
            <a:r>
              <a:rPr lang="en-US" sz="2800" i="1" dirty="0">
                <a:solidFill>
                  <a:srgbClr val="C00000"/>
                </a:solidFill>
              </a:rPr>
              <a:t>. </a:t>
            </a:r>
          </a:p>
          <a:p>
            <a:endParaRPr lang="en-US" sz="2800" i="1" dirty="0"/>
          </a:p>
          <a:p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</a:rPr>
              <a:t>Untuk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</a:rPr>
              <a:t>menjamin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</a:rPr>
              <a:t>keseimbangan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</a:rPr>
              <a:t>antara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</a:rPr>
              <a:t>beban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</a:rPr>
              <a:t>kerja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</a:rPr>
              <a:t>dan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</a:rPr>
              <a:t>jumlah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 PNS yang </a:t>
            </a:r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</a:rPr>
              <a:t>akan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</a:rPr>
              <a:t>disesuaikan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</a:rPr>
              <a:t>Penyesuaian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/</a:t>
            </a:r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</a:rPr>
              <a:t>Inpassing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</a:rPr>
              <a:t>pelaksanaannya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</a:rPr>
              <a:t>harus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</a:rPr>
              <a:t>mempertimbangkan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</a:rPr>
              <a:t>kebutuhan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</a:rPr>
              <a:t>organisasi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457200"/>
            <a:ext cx="65483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SYARAT PENGANGKATAN JF  PRAKOM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1200" y="940058"/>
            <a:ext cx="4224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accent2">
                    <a:lumMod val="50000"/>
                  </a:schemeClr>
                </a:solidFill>
              </a:rPr>
              <a:t>JABFUNG TINGKAT TERAMPIL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1371600"/>
            <a:ext cx="78486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arenR"/>
            </a:pPr>
            <a:r>
              <a:rPr lang="en-US" sz="1600" dirty="0" err="1"/>
              <a:t>berijazah</a:t>
            </a:r>
            <a:r>
              <a:rPr lang="en-US" sz="1600" dirty="0"/>
              <a:t> paling </a:t>
            </a:r>
            <a:r>
              <a:rPr lang="en-US" sz="1600" dirty="0" err="1"/>
              <a:t>rendah</a:t>
            </a:r>
            <a:r>
              <a:rPr lang="en-US" sz="1600" dirty="0"/>
              <a:t> SLTA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sederajat</a:t>
            </a:r>
            <a:r>
              <a:rPr lang="en-US" sz="1600" dirty="0"/>
              <a:t> /Diploma I/Diploma II/Diploma III </a:t>
            </a:r>
            <a:r>
              <a:rPr lang="en-US" sz="1600" dirty="0" err="1"/>
              <a:t>sesuai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persyaratan</a:t>
            </a:r>
            <a:r>
              <a:rPr lang="en-US" sz="1600" dirty="0"/>
              <a:t> </a:t>
            </a:r>
            <a:r>
              <a:rPr lang="en-US" sz="1600" dirty="0" err="1"/>
              <a:t>kualifikasi</a:t>
            </a:r>
            <a:r>
              <a:rPr lang="en-US" sz="1600" dirty="0"/>
              <a:t> </a:t>
            </a:r>
            <a:r>
              <a:rPr lang="en-US" sz="1600" dirty="0" err="1"/>
              <a:t>pendidikan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jabatan</a:t>
            </a:r>
            <a:r>
              <a:rPr lang="en-US" sz="1600" dirty="0"/>
              <a:t> yang </a:t>
            </a:r>
            <a:r>
              <a:rPr lang="en-US" sz="1600" dirty="0" err="1"/>
              <a:t>ditentukan</a:t>
            </a:r>
            <a:r>
              <a:rPr lang="en-US" sz="1600" dirty="0"/>
              <a:t>; 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1600" dirty="0" err="1"/>
              <a:t>pangkat</a:t>
            </a:r>
            <a:r>
              <a:rPr lang="en-US" sz="1600" dirty="0"/>
              <a:t> paling </a:t>
            </a:r>
            <a:r>
              <a:rPr lang="en-US" sz="1600" dirty="0" err="1"/>
              <a:t>rendah</a:t>
            </a:r>
            <a:r>
              <a:rPr lang="en-US" sz="1600" dirty="0"/>
              <a:t> </a:t>
            </a:r>
            <a:r>
              <a:rPr lang="en-US" sz="1600" dirty="0" err="1"/>
              <a:t>Pengatur</a:t>
            </a:r>
            <a:r>
              <a:rPr lang="en-US" sz="1600" dirty="0"/>
              <a:t> </a:t>
            </a:r>
            <a:r>
              <a:rPr lang="en-US" sz="1600" dirty="0" err="1"/>
              <a:t>Muda</a:t>
            </a:r>
            <a:r>
              <a:rPr lang="en-US" sz="1600" dirty="0"/>
              <a:t>, </a:t>
            </a:r>
            <a:r>
              <a:rPr lang="en-US" sz="1600" dirty="0" err="1"/>
              <a:t>golongan</a:t>
            </a:r>
            <a:r>
              <a:rPr lang="en-US" sz="1600" dirty="0"/>
              <a:t> </a:t>
            </a:r>
            <a:r>
              <a:rPr lang="en-US" sz="1600" dirty="0" err="1"/>
              <a:t>ruang</a:t>
            </a:r>
            <a:r>
              <a:rPr lang="en-US" sz="1600" dirty="0"/>
              <a:t> II/a; 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1600" dirty="0"/>
              <a:t>lulus </a:t>
            </a:r>
            <a:r>
              <a:rPr lang="en-US" sz="1600" dirty="0" err="1"/>
              <a:t>pendidikan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pelatihan</a:t>
            </a:r>
            <a:r>
              <a:rPr lang="en-US" sz="1600" dirty="0"/>
              <a:t> </a:t>
            </a:r>
            <a:r>
              <a:rPr lang="en-US" sz="1600" dirty="0" err="1"/>
              <a:t>fungsional</a:t>
            </a:r>
            <a:r>
              <a:rPr lang="en-US" sz="1600" dirty="0"/>
              <a:t> </a:t>
            </a:r>
            <a:r>
              <a:rPr lang="en-US" sz="1600" dirty="0" err="1"/>
              <a:t>dibidang</a:t>
            </a:r>
            <a:r>
              <a:rPr lang="en-US" sz="1600" dirty="0"/>
              <a:t> </a:t>
            </a:r>
            <a:r>
              <a:rPr lang="en-US" sz="1600" dirty="0" err="1"/>
              <a:t>teknologi</a:t>
            </a:r>
            <a:r>
              <a:rPr lang="en-US" sz="1600" dirty="0"/>
              <a:t> </a:t>
            </a:r>
            <a:r>
              <a:rPr lang="en-US" sz="1600" dirty="0" err="1"/>
              <a:t>informasi</a:t>
            </a:r>
            <a:r>
              <a:rPr lang="en-US" sz="1600" dirty="0"/>
              <a:t>, </a:t>
            </a:r>
            <a:r>
              <a:rPr lang="en-US" sz="1600" dirty="0" err="1"/>
              <a:t>kecuali</a:t>
            </a:r>
            <a:r>
              <a:rPr lang="en-US" sz="1600" dirty="0"/>
              <a:t> </a:t>
            </a:r>
            <a:r>
              <a:rPr lang="en-US" sz="1600" dirty="0" err="1"/>
              <a:t>bagi</a:t>
            </a:r>
            <a:r>
              <a:rPr lang="en-US" sz="1600" dirty="0"/>
              <a:t> yang </a:t>
            </a:r>
            <a:r>
              <a:rPr lang="en-US" sz="1600" dirty="0" err="1"/>
              <a:t>memiliki</a:t>
            </a:r>
            <a:r>
              <a:rPr lang="en-US" sz="1600" dirty="0"/>
              <a:t> Diploma </a:t>
            </a:r>
            <a:r>
              <a:rPr lang="en-US" sz="1600" dirty="0" err="1"/>
              <a:t>bidang</a:t>
            </a:r>
            <a:r>
              <a:rPr lang="en-US" sz="1600" dirty="0"/>
              <a:t> </a:t>
            </a:r>
            <a:r>
              <a:rPr lang="en-US" sz="1600" dirty="0" err="1"/>
              <a:t>teknologi</a:t>
            </a:r>
            <a:r>
              <a:rPr lang="en-US" sz="1600" dirty="0"/>
              <a:t> </a:t>
            </a:r>
            <a:r>
              <a:rPr lang="en-US" sz="1600" dirty="0" err="1"/>
              <a:t>informasi</a:t>
            </a:r>
            <a:r>
              <a:rPr lang="en-US" sz="1600" dirty="0"/>
              <a:t>; </a:t>
            </a:r>
            <a:r>
              <a:rPr lang="en-US" sz="1600" dirty="0" err="1"/>
              <a:t>dan</a:t>
            </a:r>
            <a:endParaRPr lang="en-US" sz="1600" dirty="0"/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1600" dirty="0" err="1"/>
              <a:t>Setiap</a:t>
            </a:r>
            <a:r>
              <a:rPr lang="en-US" sz="1600" dirty="0"/>
              <a:t> </a:t>
            </a:r>
            <a:r>
              <a:rPr lang="en-US" sz="1600" dirty="0" err="1"/>
              <a:t>unsur</a:t>
            </a:r>
            <a:r>
              <a:rPr lang="en-US" sz="1600" dirty="0"/>
              <a:t>  </a:t>
            </a:r>
            <a:r>
              <a:rPr lang="en-US" sz="1600" dirty="0" err="1"/>
              <a:t>nilai</a:t>
            </a:r>
            <a:r>
              <a:rPr lang="en-US" sz="1600" dirty="0"/>
              <a:t> </a:t>
            </a:r>
            <a:r>
              <a:rPr lang="en-US" sz="1600" dirty="0" err="1"/>
              <a:t>prestasi</a:t>
            </a:r>
            <a:r>
              <a:rPr lang="en-US" sz="1600" dirty="0"/>
              <a:t> </a:t>
            </a:r>
            <a:r>
              <a:rPr lang="en-US" sz="1600" dirty="0" err="1"/>
              <a:t>kerja</a:t>
            </a:r>
            <a:r>
              <a:rPr lang="en-US" sz="1600" dirty="0"/>
              <a:t> paling </a:t>
            </a:r>
            <a:r>
              <a:rPr lang="en-US" sz="1600" dirty="0" err="1"/>
              <a:t>kurang</a:t>
            </a:r>
            <a:r>
              <a:rPr lang="en-US" sz="1600" dirty="0"/>
              <a:t> </a:t>
            </a:r>
            <a:r>
              <a:rPr lang="en-US" sz="1600" dirty="0" err="1"/>
              <a:t>bernilai</a:t>
            </a:r>
            <a:r>
              <a:rPr lang="en-US" sz="1600" dirty="0"/>
              <a:t> </a:t>
            </a:r>
            <a:r>
              <a:rPr lang="en-US" sz="1600" dirty="0" err="1"/>
              <a:t>baik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1 (</a:t>
            </a:r>
            <a:r>
              <a:rPr lang="en-US" sz="1600" dirty="0" err="1"/>
              <a:t>satu</a:t>
            </a:r>
            <a:r>
              <a:rPr lang="en-US" sz="1600" dirty="0"/>
              <a:t>) </a:t>
            </a:r>
            <a:r>
              <a:rPr lang="en-US" sz="1600" dirty="0" err="1"/>
              <a:t>tahun</a:t>
            </a:r>
            <a:r>
              <a:rPr lang="en-US" sz="1600" dirty="0"/>
              <a:t> </a:t>
            </a:r>
            <a:r>
              <a:rPr lang="en-US" sz="1600" dirty="0" err="1"/>
              <a:t>teraakhir</a:t>
            </a:r>
            <a:r>
              <a:rPr lang="en-US" sz="1600" dirty="0"/>
              <a:t>;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arenR"/>
            </a:pPr>
            <a:endParaRPr lang="en-US" sz="1600" dirty="0"/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600" dirty="0" err="1"/>
              <a:t>berijazah</a:t>
            </a:r>
            <a:r>
              <a:rPr lang="en-US" sz="1600" dirty="0"/>
              <a:t> paling </a:t>
            </a:r>
            <a:r>
              <a:rPr lang="en-US" sz="1600" dirty="0" err="1"/>
              <a:t>rendah</a:t>
            </a:r>
            <a:r>
              <a:rPr lang="en-US" sz="1600" dirty="0"/>
              <a:t> strata </a:t>
            </a:r>
            <a:r>
              <a:rPr lang="en-US" sz="1600" dirty="0" err="1"/>
              <a:t>satu</a:t>
            </a:r>
            <a:r>
              <a:rPr lang="en-US" sz="1600" dirty="0"/>
              <a:t> (S-1)/Diploma IV (D-IV)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berijazah</a:t>
            </a:r>
            <a:r>
              <a:rPr lang="en-US" sz="1600" dirty="0"/>
              <a:t> paling </a:t>
            </a:r>
            <a:r>
              <a:rPr lang="en-US" sz="1600" dirty="0" err="1"/>
              <a:t>rendah</a:t>
            </a:r>
            <a:r>
              <a:rPr lang="en-US" sz="1600" dirty="0"/>
              <a:t> </a:t>
            </a:r>
            <a:r>
              <a:rPr lang="en-US" sz="1600" dirty="0" err="1"/>
              <a:t>sesuai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persyaratan</a:t>
            </a:r>
            <a:r>
              <a:rPr lang="en-US" sz="1600" dirty="0"/>
              <a:t> </a:t>
            </a:r>
            <a:r>
              <a:rPr lang="en-US" sz="1600" dirty="0" err="1"/>
              <a:t>kualifikasi</a:t>
            </a:r>
            <a:r>
              <a:rPr lang="en-US" sz="1600" dirty="0"/>
              <a:t> </a:t>
            </a:r>
            <a:r>
              <a:rPr lang="en-US" sz="1600" dirty="0" err="1"/>
              <a:t>pendidikan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jabatan</a:t>
            </a:r>
            <a:r>
              <a:rPr lang="en-US" sz="1600" dirty="0"/>
              <a:t> yang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diduduki</a:t>
            </a:r>
            <a:r>
              <a:rPr lang="en-US" sz="1600" dirty="0"/>
              <a:t>; 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600" dirty="0" err="1"/>
              <a:t>pangkat</a:t>
            </a:r>
            <a:r>
              <a:rPr lang="en-US" sz="1600" dirty="0"/>
              <a:t> paling </a:t>
            </a:r>
            <a:r>
              <a:rPr lang="en-US" sz="1600" dirty="0" err="1"/>
              <a:t>rendah</a:t>
            </a:r>
            <a:r>
              <a:rPr lang="en-US" sz="1600" dirty="0"/>
              <a:t> </a:t>
            </a:r>
            <a:r>
              <a:rPr lang="en-US" sz="1600" dirty="0" err="1"/>
              <a:t>Penata</a:t>
            </a:r>
            <a:r>
              <a:rPr lang="en-US" sz="1600" dirty="0"/>
              <a:t> </a:t>
            </a:r>
            <a:r>
              <a:rPr lang="en-US" sz="1600" dirty="0" err="1"/>
              <a:t>Muda</a:t>
            </a:r>
            <a:r>
              <a:rPr lang="en-US" sz="1600" dirty="0"/>
              <a:t>, </a:t>
            </a:r>
            <a:r>
              <a:rPr lang="en-US" sz="1600" dirty="0" err="1"/>
              <a:t>golongan</a:t>
            </a:r>
            <a:r>
              <a:rPr lang="en-US" sz="1600" dirty="0"/>
              <a:t> </a:t>
            </a:r>
            <a:r>
              <a:rPr lang="en-US" sz="1600" dirty="0" err="1"/>
              <a:t>ruang</a:t>
            </a:r>
            <a:r>
              <a:rPr lang="en-US" sz="1600" dirty="0"/>
              <a:t> III/a </a:t>
            </a:r>
            <a:r>
              <a:rPr lang="en-US" sz="1600" dirty="0" err="1"/>
              <a:t>sesuai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persyaratan</a:t>
            </a:r>
            <a:r>
              <a:rPr lang="en-US" sz="1600" dirty="0"/>
              <a:t>; 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600" dirty="0"/>
              <a:t>lulus </a:t>
            </a:r>
            <a:r>
              <a:rPr lang="en-US" sz="1600" dirty="0" err="1"/>
              <a:t>pendidikan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pelatihan</a:t>
            </a:r>
            <a:r>
              <a:rPr lang="en-US" sz="1600" dirty="0"/>
              <a:t> </a:t>
            </a:r>
            <a:r>
              <a:rPr lang="en-US" sz="1600" dirty="0" err="1"/>
              <a:t>fungsional</a:t>
            </a:r>
            <a:r>
              <a:rPr lang="en-US" sz="1600" dirty="0"/>
              <a:t> </a:t>
            </a:r>
            <a:r>
              <a:rPr lang="en-US" sz="1600" dirty="0" err="1"/>
              <a:t>dibidang</a:t>
            </a:r>
            <a:r>
              <a:rPr lang="en-US" sz="1600" dirty="0"/>
              <a:t> </a:t>
            </a:r>
            <a:r>
              <a:rPr lang="en-US" sz="1600" dirty="0" err="1"/>
              <a:t>teknologi</a:t>
            </a:r>
            <a:r>
              <a:rPr lang="en-US" sz="1600" dirty="0"/>
              <a:t> </a:t>
            </a:r>
            <a:r>
              <a:rPr lang="en-US" sz="1600" dirty="0" err="1"/>
              <a:t>informasi</a:t>
            </a:r>
            <a:r>
              <a:rPr lang="en-US" sz="1600" dirty="0"/>
              <a:t>, </a:t>
            </a:r>
            <a:r>
              <a:rPr lang="en-US" sz="1600" dirty="0" err="1"/>
              <a:t>kecuali</a:t>
            </a:r>
            <a:r>
              <a:rPr lang="en-US" sz="1600" dirty="0"/>
              <a:t> </a:t>
            </a:r>
            <a:r>
              <a:rPr lang="en-US" sz="1600" dirty="0" err="1"/>
              <a:t>bagi</a:t>
            </a:r>
            <a:r>
              <a:rPr lang="en-US" sz="1600" dirty="0"/>
              <a:t> yang </a:t>
            </a:r>
            <a:r>
              <a:rPr lang="en-US" sz="1600" dirty="0" err="1"/>
              <a:t>memiliki</a:t>
            </a:r>
            <a:r>
              <a:rPr lang="en-US" sz="1600" dirty="0"/>
              <a:t> Diploma </a:t>
            </a:r>
            <a:r>
              <a:rPr lang="en-US" sz="1600" dirty="0" err="1"/>
              <a:t>bidang</a:t>
            </a:r>
            <a:r>
              <a:rPr lang="en-US" sz="1600" dirty="0"/>
              <a:t> </a:t>
            </a:r>
            <a:r>
              <a:rPr lang="en-US" sz="1600" dirty="0" err="1"/>
              <a:t>teknologi</a:t>
            </a:r>
            <a:r>
              <a:rPr lang="en-US" sz="1600" dirty="0"/>
              <a:t> </a:t>
            </a:r>
            <a:r>
              <a:rPr lang="en-US" sz="1600" dirty="0" err="1"/>
              <a:t>informasi</a:t>
            </a:r>
            <a:r>
              <a:rPr lang="en-US" sz="1600" dirty="0"/>
              <a:t>; </a:t>
            </a:r>
            <a:r>
              <a:rPr lang="en-US" sz="1600" dirty="0" err="1"/>
              <a:t>dan</a:t>
            </a:r>
            <a:r>
              <a:rPr lang="en-US" sz="1600" dirty="0"/>
              <a:t>;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/>
              <a:t>nilai</a:t>
            </a:r>
            <a:r>
              <a:rPr lang="en-US" sz="1600" dirty="0"/>
              <a:t> </a:t>
            </a:r>
            <a:r>
              <a:rPr lang="en-US" sz="1600" dirty="0" err="1"/>
              <a:t>prestasi</a:t>
            </a:r>
            <a:r>
              <a:rPr lang="en-US" sz="1600" dirty="0"/>
              <a:t> </a:t>
            </a:r>
            <a:r>
              <a:rPr lang="en-US" sz="1600" dirty="0" err="1"/>
              <a:t>kerja</a:t>
            </a:r>
            <a:r>
              <a:rPr lang="en-US" sz="1600" dirty="0"/>
              <a:t> paling </a:t>
            </a:r>
            <a:r>
              <a:rPr lang="en-US" sz="1600" dirty="0" err="1"/>
              <a:t>kurang</a:t>
            </a:r>
            <a:r>
              <a:rPr lang="en-US" sz="1600" dirty="0"/>
              <a:t> </a:t>
            </a:r>
            <a:r>
              <a:rPr lang="en-US" sz="1600" dirty="0" err="1"/>
              <a:t>bernilai</a:t>
            </a:r>
            <a:r>
              <a:rPr lang="en-US" sz="1600" dirty="0"/>
              <a:t> </a:t>
            </a:r>
            <a:r>
              <a:rPr lang="en-US" sz="1600" dirty="0" err="1"/>
              <a:t>baik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1 (</a:t>
            </a:r>
            <a:r>
              <a:rPr lang="en-US" sz="1600" dirty="0" err="1"/>
              <a:t>satu</a:t>
            </a:r>
            <a:r>
              <a:rPr lang="en-US" sz="1600" dirty="0"/>
              <a:t>) </a:t>
            </a:r>
            <a:r>
              <a:rPr lang="en-US" sz="1600" dirty="0" err="1"/>
              <a:t>tahun</a:t>
            </a:r>
            <a:r>
              <a:rPr lang="en-US" sz="1600" dirty="0"/>
              <a:t> </a:t>
            </a:r>
            <a:r>
              <a:rPr lang="en-US" sz="1600" dirty="0" err="1"/>
              <a:t>terakhir</a:t>
            </a:r>
            <a:endParaRPr lang="en-US" sz="1600" dirty="0"/>
          </a:p>
          <a:p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3387209"/>
            <a:ext cx="2756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chemeClr val="accent2">
                    <a:lumMod val="50000"/>
                  </a:schemeClr>
                </a:solidFill>
              </a:rPr>
              <a:t>JABFUNG TINGKAT AHLI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457200"/>
            <a:ext cx="8469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SYARAT PENGANGKATAN JF </a:t>
            </a:r>
            <a:r>
              <a:rPr lang="en-US" sz="3200" b="1" i="1" dirty="0">
                <a:solidFill>
                  <a:srgbClr val="C00000"/>
                </a:solidFill>
              </a:rPr>
              <a:t>MELALUI INPASSING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03245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JABFUNG KETERAMPILAN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1401782"/>
            <a:ext cx="78486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 err="1"/>
              <a:t>berijazah</a:t>
            </a:r>
            <a:r>
              <a:rPr lang="en-US" dirty="0"/>
              <a:t> paling </a:t>
            </a:r>
            <a:r>
              <a:rPr lang="en-US" dirty="0" err="1"/>
              <a:t>rendah</a:t>
            </a:r>
            <a:r>
              <a:rPr lang="en-US" dirty="0"/>
              <a:t> SLTA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sederajat</a:t>
            </a:r>
            <a:r>
              <a:rPr lang="en-US" dirty="0"/>
              <a:t> /Diploma I/Diploma II/Diploma III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kualifikasi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diduduki</a:t>
            </a:r>
            <a:r>
              <a:rPr lang="en-US" dirty="0"/>
              <a:t>; 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dirty="0" err="1"/>
              <a:t>pangkat</a:t>
            </a:r>
            <a:r>
              <a:rPr lang="en-US" dirty="0"/>
              <a:t> paling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Pengatur</a:t>
            </a:r>
            <a:r>
              <a:rPr lang="en-US" dirty="0"/>
              <a:t> </a:t>
            </a:r>
            <a:r>
              <a:rPr lang="en-US" dirty="0" err="1"/>
              <a:t>Muda</a:t>
            </a:r>
            <a:r>
              <a:rPr lang="en-US" dirty="0"/>
              <a:t>, </a:t>
            </a:r>
            <a:r>
              <a:rPr lang="en-US" dirty="0" err="1"/>
              <a:t>golongan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II/a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kepangkatan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diduduki</a:t>
            </a:r>
            <a:r>
              <a:rPr lang="en-US" dirty="0"/>
              <a:t>; 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diduduki</a:t>
            </a:r>
            <a:r>
              <a:rPr lang="en-US" dirty="0"/>
              <a:t> paling </a:t>
            </a:r>
            <a:r>
              <a:rPr lang="en-US" dirty="0" err="1"/>
              <a:t>kurang</a:t>
            </a:r>
            <a:r>
              <a:rPr lang="en-US" dirty="0"/>
              <a:t> 2 (</a:t>
            </a:r>
            <a:r>
              <a:rPr lang="en-US" dirty="0" err="1"/>
              <a:t>dua</a:t>
            </a:r>
            <a:r>
              <a:rPr lang="en-US" dirty="0"/>
              <a:t>) </a:t>
            </a:r>
            <a:r>
              <a:rPr lang="en-US" dirty="0" err="1"/>
              <a:t>tahun</a:t>
            </a:r>
            <a:r>
              <a:rPr lang="en-US" dirty="0"/>
              <a:t>; 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lulus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diduduki</a:t>
            </a:r>
            <a:r>
              <a:rPr lang="en-US" dirty="0"/>
              <a:t>; 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paling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bernilai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1 (</a:t>
            </a:r>
            <a:r>
              <a:rPr lang="en-US" dirty="0" err="1"/>
              <a:t>satu</a:t>
            </a:r>
            <a:r>
              <a:rPr lang="en-US" dirty="0"/>
              <a:t>)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; </a:t>
            </a:r>
            <a:r>
              <a:rPr lang="en-US" dirty="0" err="1"/>
              <a:t>dan</a:t>
            </a:r>
            <a:endParaRPr lang="en-US" dirty="0"/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dirty="0" err="1"/>
              <a:t>usia</a:t>
            </a:r>
            <a:r>
              <a:rPr lang="en-US" dirty="0"/>
              <a:t> paling </a:t>
            </a:r>
            <a:r>
              <a:rPr lang="en-US" dirty="0" err="1"/>
              <a:t>tinggi</a:t>
            </a:r>
            <a:r>
              <a:rPr lang="en-US" dirty="0"/>
              <a:t>: 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eriod"/>
            </a:pPr>
            <a:r>
              <a:rPr lang="en-US" dirty="0"/>
              <a:t>3 (</a:t>
            </a:r>
            <a:r>
              <a:rPr lang="en-US" dirty="0" err="1"/>
              <a:t>tiga</a:t>
            </a:r>
            <a:r>
              <a:rPr lang="en-US" dirty="0"/>
              <a:t>)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pensiun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</a:t>
            </a:r>
            <a:r>
              <a:rPr lang="en-US" dirty="0" err="1"/>
              <a:t>pelaksana</a:t>
            </a:r>
            <a:r>
              <a:rPr lang="en-US" dirty="0"/>
              <a:t>. 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eriod"/>
            </a:pPr>
            <a:r>
              <a:rPr lang="en-US" dirty="0"/>
              <a:t>2 (</a:t>
            </a:r>
            <a:r>
              <a:rPr lang="en-US" dirty="0" err="1"/>
              <a:t>dua</a:t>
            </a:r>
            <a:r>
              <a:rPr lang="en-US" dirty="0"/>
              <a:t>)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pensiun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administrator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. 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fi-FI" dirty="0"/>
              <a:t>Syarat lain yang ditentukan oleh Instansi Pembina (BADAN PUSAT STATISTIK)</a:t>
            </a:r>
            <a:endParaRPr lang="en-US" dirty="0"/>
          </a:p>
          <a:p>
            <a:pPr marL="342900" indent="-342900">
              <a:buAutoNum type="arabicParenR"/>
            </a:pPr>
            <a:endParaRPr lang="en-US" sz="1600" dirty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17576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JABFUNG KEAHLIAN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920889"/>
            <a:ext cx="83058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berijazah</a:t>
            </a:r>
            <a:r>
              <a:rPr lang="en-US" dirty="0"/>
              <a:t> paling </a:t>
            </a:r>
            <a:r>
              <a:rPr lang="en-US" dirty="0" err="1"/>
              <a:t>rendah</a:t>
            </a:r>
            <a:r>
              <a:rPr lang="en-US" dirty="0"/>
              <a:t> strata </a:t>
            </a:r>
            <a:r>
              <a:rPr lang="en-US" dirty="0" err="1"/>
              <a:t>satu</a:t>
            </a:r>
            <a:r>
              <a:rPr lang="en-US" dirty="0"/>
              <a:t> (S-1)/Diploma IV (D-IV)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berijazah</a:t>
            </a:r>
            <a:r>
              <a:rPr lang="en-US" dirty="0"/>
              <a:t> paling </a:t>
            </a:r>
            <a:r>
              <a:rPr lang="en-US" dirty="0" err="1"/>
              <a:t>rendah</a:t>
            </a:r>
            <a:r>
              <a:rPr lang="en-US" dirty="0"/>
              <a:t> strata </a:t>
            </a:r>
            <a:r>
              <a:rPr lang="en-US" dirty="0" err="1"/>
              <a:t>dua</a:t>
            </a:r>
            <a:r>
              <a:rPr lang="en-US" dirty="0"/>
              <a:t> (S2) </a:t>
            </a:r>
            <a:r>
              <a:rPr lang="en-US" dirty="0" err="1"/>
              <a:t>atau</a:t>
            </a:r>
            <a:r>
              <a:rPr lang="en-US" dirty="0"/>
              <a:t> yang </a:t>
            </a:r>
            <a:r>
              <a:rPr lang="en-US" dirty="0" err="1"/>
              <a:t>sederajat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yang </a:t>
            </a:r>
            <a:r>
              <a:rPr lang="en-US" dirty="0" err="1"/>
              <a:t>terakreditasi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kualifikasi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diduduki</a:t>
            </a:r>
            <a:r>
              <a:rPr lang="en-US" dirty="0"/>
              <a:t>;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pangkat</a:t>
            </a:r>
            <a:r>
              <a:rPr lang="en-US" dirty="0"/>
              <a:t> paling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Penata</a:t>
            </a:r>
            <a:r>
              <a:rPr lang="en-US" dirty="0"/>
              <a:t> </a:t>
            </a:r>
            <a:r>
              <a:rPr lang="en-US" dirty="0" err="1"/>
              <a:t>Muda</a:t>
            </a:r>
            <a:r>
              <a:rPr lang="en-US" dirty="0"/>
              <a:t>, </a:t>
            </a:r>
            <a:r>
              <a:rPr lang="en-US" dirty="0" err="1"/>
              <a:t>golongan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III/a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kepangkatan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diduduki</a:t>
            </a:r>
            <a:r>
              <a:rPr lang="en-US" dirty="0"/>
              <a:t>;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diduduki</a:t>
            </a:r>
            <a:r>
              <a:rPr lang="en-US" dirty="0"/>
              <a:t> paling </a:t>
            </a:r>
            <a:r>
              <a:rPr lang="en-US" dirty="0" err="1"/>
              <a:t>kurang</a:t>
            </a:r>
            <a:r>
              <a:rPr lang="en-US" dirty="0"/>
              <a:t> 2 (</a:t>
            </a:r>
            <a:r>
              <a:rPr lang="en-US" dirty="0" err="1"/>
              <a:t>dua</a:t>
            </a:r>
            <a:r>
              <a:rPr lang="en-US" dirty="0"/>
              <a:t>) </a:t>
            </a:r>
            <a:r>
              <a:rPr lang="en-US" dirty="0" err="1"/>
              <a:t>tahun</a:t>
            </a:r>
            <a:r>
              <a:rPr lang="en-US" dirty="0"/>
              <a:t>;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lulus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diduduki</a:t>
            </a:r>
            <a:r>
              <a:rPr lang="en-US" dirty="0"/>
              <a:t>;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paling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bernilai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1 (</a:t>
            </a:r>
            <a:r>
              <a:rPr lang="en-US" dirty="0" err="1"/>
              <a:t>satu</a:t>
            </a:r>
            <a:r>
              <a:rPr lang="en-US" dirty="0"/>
              <a:t>)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; </a:t>
            </a:r>
            <a:r>
              <a:rPr lang="en-US" dirty="0" err="1"/>
              <a:t>dan</a:t>
            </a:r>
            <a:r>
              <a:rPr lang="en-US" dirty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usia</a:t>
            </a:r>
            <a:r>
              <a:rPr lang="en-US" dirty="0"/>
              <a:t> paling </a:t>
            </a:r>
            <a:r>
              <a:rPr lang="en-US" dirty="0" err="1"/>
              <a:t>tinggi</a:t>
            </a:r>
            <a:r>
              <a:rPr lang="en-US" dirty="0"/>
              <a:t>: 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/>
              <a:t>3 (</a:t>
            </a:r>
            <a:r>
              <a:rPr lang="en-US" dirty="0" err="1"/>
              <a:t>tiga</a:t>
            </a:r>
            <a:r>
              <a:rPr lang="en-US" dirty="0"/>
              <a:t>)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pensiun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</a:t>
            </a:r>
            <a:r>
              <a:rPr lang="en-US" dirty="0" err="1"/>
              <a:t>pelaksana</a:t>
            </a:r>
            <a:r>
              <a:rPr lang="en-US" dirty="0"/>
              <a:t>. 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/>
              <a:t>2 (</a:t>
            </a:r>
            <a:r>
              <a:rPr lang="en-US" dirty="0" err="1"/>
              <a:t>dua</a:t>
            </a:r>
            <a:r>
              <a:rPr lang="en-US" dirty="0"/>
              <a:t>)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pensiun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administrator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. 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/>
              <a:t>1 (</a:t>
            </a:r>
            <a:r>
              <a:rPr lang="en-US" dirty="0" err="1"/>
              <a:t>satu</a:t>
            </a:r>
            <a:r>
              <a:rPr lang="en-US" dirty="0"/>
              <a:t>)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pensiun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administrator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menduduki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madya</a:t>
            </a:r>
            <a:r>
              <a:rPr lang="en-US" dirty="0"/>
              <a:t>. 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/>
              <a:t>1 (</a:t>
            </a:r>
            <a:r>
              <a:rPr lang="en-US" dirty="0" err="1"/>
              <a:t>satu</a:t>
            </a:r>
            <a:r>
              <a:rPr lang="en-US" dirty="0"/>
              <a:t>)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pensiun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</a:t>
            </a:r>
            <a:r>
              <a:rPr lang="en-US" dirty="0" err="1"/>
              <a:t>pimpinan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fi-FI" dirty="0"/>
              <a:t>Syarat lain yang ditentukan oleh Instansi Pembina (BADAN PUSAT STATISTIK). 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800100" lvl="1" indent="-342900">
              <a:buFont typeface="+mj-lt"/>
              <a:buAutoNum type="alphaLcPeriod"/>
            </a:pPr>
            <a:endParaRPr lang="fi-FI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52400"/>
            <a:ext cx="33888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SYARAT I</a:t>
            </a:r>
            <a:r>
              <a:rPr lang="id-ID" sz="3200" b="1" dirty="0">
                <a:solidFill>
                  <a:srgbClr val="C00000"/>
                </a:solidFill>
              </a:rPr>
              <a:t>N</a:t>
            </a:r>
            <a:r>
              <a:rPr lang="en-US" sz="3200" b="1" dirty="0">
                <a:solidFill>
                  <a:srgbClr val="C00000"/>
                </a:solidFill>
              </a:rPr>
              <a:t>PASSING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2321" y="381000"/>
            <a:ext cx="41928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2800" b="1" dirty="0"/>
              <a:t>PELAKSANAAN INPASSING </a:t>
            </a:r>
          </a:p>
          <a:p>
            <a:pPr algn="ctr"/>
            <a:r>
              <a:rPr lang="id-ID" sz="2800" b="1" dirty="0"/>
              <a:t>JF PRANATA KOMPUTER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41970" y="1478340"/>
            <a:ext cx="675903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b="1" dirty="0">
                <a:solidFill>
                  <a:srgbClr val="C00000"/>
                </a:solidFill>
              </a:rPr>
              <a:t>DILAKSANAKAN 3 GELOMBANG:</a:t>
            </a:r>
          </a:p>
          <a:p>
            <a:pPr marL="342900" indent="-342900">
              <a:buAutoNum type="arabicPeriod"/>
            </a:pPr>
            <a:r>
              <a:rPr lang="id-ID" sz="2400" dirty="0"/>
              <a:t>Gelombang I	: April s/d Juni 2017</a:t>
            </a:r>
          </a:p>
          <a:p>
            <a:pPr marL="342900" indent="-342900">
              <a:buAutoNum type="arabicPeriod"/>
            </a:pPr>
            <a:r>
              <a:rPr lang="id-ID" sz="2400" dirty="0"/>
              <a:t>Gelombang II	: Juli 2017 s/d Januari 2018</a:t>
            </a:r>
          </a:p>
          <a:p>
            <a:pPr marL="342900" indent="-342900">
              <a:buAutoNum type="arabicPeriod"/>
            </a:pPr>
            <a:r>
              <a:rPr lang="id-ID" sz="2400" dirty="0"/>
              <a:t>Gelombang III	: Februari s/d September 2018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4337" y="3276600"/>
            <a:ext cx="676082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b="1" dirty="0">
                <a:solidFill>
                  <a:srgbClr val="C00000"/>
                </a:solidFill>
              </a:rPr>
              <a:t>Masing-masing gelombang terdiri 4 tahapan, yaitu :</a:t>
            </a:r>
          </a:p>
          <a:p>
            <a:pPr marL="285750" indent="-285750">
              <a:buFontTx/>
              <a:buChar char="-"/>
            </a:pPr>
            <a:r>
              <a:rPr lang="id-ID" sz="2400" dirty="0"/>
              <a:t>Pengusulan</a:t>
            </a:r>
          </a:p>
          <a:p>
            <a:pPr marL="285750" indent="-285750">
              <a:buFontTx/>
              <a:buChar char="-"/>
            </a:pPr>
            <a:r>
              <a:rPr lang="id-ID" sz="2400" dirty="0"/>
              <a:t>Ujian</a:t>
            </a:r>
          </a:p>
          <a:p>
            <a:pPr marL="285750" indent="-285750">
              <a:buFontTx/>
              <a:buChar char="-"/>
            </a:pPr>
            <a:r>
              <a:rPr lang="id-ID" sz="2400" dirty="0"/>
              <a:t>Pemeriksaan, dan</a:t>
            </a:r>
          </a:p>
          <a:p>
            <a:pPr marL="285750" indent="-285750">
              <a:buFontTx/>
              <a:buChar char="-"/>
            </a:pPr>
            <a:r>
              <a:rPr lang="id-ID" sz="2400" dirty="0"/>
              <a:t>Penerbitan Rekomendasi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86400" y="3962400"/>
            <a:ext cx="304800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d-ID" sz="2000" dirty="0"/>
              <a:t>Dilakukan secara </a:t>
            </a:r>
            <a:r>
              <a:rPr lang="id-ID" sz="2000" i="1" dirty="0"/>
              <a:t>online</a:t>
            </a:r>
            <a:r>
              <a:rPr lang="id-ID" sz="2000" dirty="0"/>
              <a:t> di alamat: </a:t>
            </a:r>
            <a:r>
              <a:rPr lang="id-ID" sz="2000" b="1" dirty="0">
                <a:solidFill>
                  <a:srgbClr val="0070C0"/>
                </a:solidFill>
              </a:rPr>
              <a:t>jafung.bps.go.id/inpassing</a:t>
            </a:r>
          </a:p>
        </p:txBody>
      </p:sp>
      <p:sp>
        <p:nvSpPr>
          <p:cNvPr id="6" name="Right Brace 5"/>
          <p:cNvSpPr/>
          <p:nvPr/>
        </p:nvSpPr>
        <p:spPr>
          <a:xfrm>
            <a:off x="4876800" y="3686594"/>
            <a:ext cx="381000" cy="1418805"/>
          </a:xfrm>
          <a:prstGeom prst="righ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930112" y="5486400"/>
            <a:ext cx="74518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000" dirty="0"/>
              <a:t>Usulan </a:t>
            </a:r>
            <a:r>
              <a:rPr lang="id-ID" sz="2000" i="1" dirty="0"/>
              <a:t>Penyesuaian/lnpassing </a:t>
            </a:r>
            <a:r>
              <a:rPr lang="id-ID" sz="2000" dirty="0"/>
              <a:t>disampaikan oleh </a:t>
            </a:r>
            <a:r>
              <a:rPr lang="id-ID" sz="2000" b="1" dirty="0"/>
              <a:t>PPK </a:t>
            </a:r>
            <a:r>
              <a:rPr lang="id-ID" sz="2000" dirty="0"/>
              <a:t>Instansi Pemerintah kepada Kepala BPS paling lambat 3 (tiga) bulan sebelum berakhirnya masa </a:t>
            </a:r>
            <a:r>
              <a:rPr lang="id-ID" sz="2000" i="1" dirty="0"/>
              <a:t>Penyesuaian/lnpassing. 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1536934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1622</TotalTime>
  <Words>1520</Words>
  <Application>Microsoft Office PowerPoint</Application>
  <PresentationFormat>On-screen Show (4:3)</PresentationFormat>
  <Paragraphs>183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Aharoni</vt:lpstr>
      <vt:lpstr>Arial</vt:lpstr>
      <vt:lpstr>Arial Black</vt:lpstr>
      <vt:lpstr>Calibri</vt:lpstr>
      <vt:lpstr>Harlow Solid Italic</vt:lpstr>
      <vt:lpstr>Kaushan Script</vt:lpstr>
      <vt:lpstr>Lato </vt:lpstr>
      <vt:lpstr>Office Theme</vt:lpstr>
      <vt:lpstr>PENGANGKATAN JABATAN FUNGSIONAL PRANATA KOMPUTER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TUNJANGAN JF PRANATA KOMPUTER</vt:lpstr>
      <vt:lpstr>BATAS USIA PENSIUN JF PRAKOM</vt:lpstr>
      <vt:lpstr>PERSYARATAN ADMINISTRASI PENGANGKATAN  </vt:lpstr>
      <vt:lpstr>PNS DI LINGKUNGAN PEMERINTAH KOTA SEMARANG YANG DIANGKAT CPNS FORMASI JF PRAKOM SEBANYAK 37 PNS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PENYUSUNAN DUPAK JABATAN FUNGSIONAL</dc:title>
  <dc:creator>BKN 12</dc:creator>
  <cp:lastModifiedBy>HP</cp:lastModifiedBy>
  <cp:revision>170</cp:revision>
  <cp:lastPrinted>2017-08-24T13:42:57Z</cp:lastPrinted>
  <dcterms:created xsi:type="dcterms:W3CDTF">2016-03-31T06:47:53Z</dcterms:created>
  <dcterms:modified xsi:type="dcterms:W3CDTF">2017-08-25T04:06:05Z</dcterms:modified>
</cp:coreProperties>
</file>